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62" r:id="rId2"/>
    <p:sldId id="263" r:id="rId3"/>
    <p:sldId id="257" r:id="rId4"/>
    <p:sldId id="256" r:id="rId5"/>
    <p:sldId id="261" r:id="rId6"/>
    <p:sldId id="260" r:id="rId7"/>
    <p:sldId id="259" r:id="rId8"/>
    <p:sldId id="258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8ACA3-CD8E-4439-BAFB-67AC3AA3D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93AD5-5D10-4772-9AC4-081E11E1D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460BF-FB20-48B4-A19A-CADB29092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F6D92-6D96-4F64-9E65-5DBBE256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BFA33-1B4C-4842-BFDA-5D99259BE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30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0BF69-28C5-47E7-A8E7-33C5C101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FF7AFC-996A-4E28-8898-01E028446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B7BF3-55D5-4E92-8048-5854E8668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8E88C-2E62-4C99-95DB-37B8C374E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83522-6374-4588-BDEA-0D15557A2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89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A8434C-9751-44D9-ACFD-1DFFC604A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CDD2F-BAD2-46A4-AD25-F345AA963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F4E15-9763-4241-AA80-794B6CA0A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34C85-5D4D-4D05-A47D-7574482B3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E5127-F56D-46A9-B9FD-0314B90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47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2613-1480-421B-ACE4-6C64B383E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950BD-1BF3-4F6C-8D68-223243409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5316D-FD79-4358-A6DA-8750B5D8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E4D97-48E1-4A73-8F76-6566D280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FFCCC-84E5-46B4-8B96-1C3C51EF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28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5370-5EFA-4A64-A618-6EE1F9694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FA795-6D99-43A2-89AD-60D569606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6E8B7-22A4-4B44-9BC3-10CF307E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6C0A3-AC4E-4703-BD13-58CCB2204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E6B150-29B9-490C-AC2F-6C4030D62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5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9FB98-1DDE-4184-9C0A-CEB6AA049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C9793-9482-443C-A65E-8C3D8D5496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A706FA-7F36-4A1E-A30C-A7CCA5238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66FFE-683C-4439-BAE9-EFF677737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81792-1BFC-452D-A914-3CB2473F6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84C40-95D3-4C40-B5E8-D7F79F931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501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D4E32-9928-413E-B3BD-FA02BE606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723AF-4205-4C97-862F-EEE872E81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23DA4-E364-4FB7-9682-AD9915A7E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249DC8-EB2C-4CC4-8A56-CD35FDB758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17C9A7-7294-4CE6-B7E4-A046A7A7E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03603-2139-44E1-8546-123FF3D93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34E660-2FEE-4C4C-BBBD-8E0105C0E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8B50C2-D071-44B6-93FA-E9D415DB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41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922C-5E57-470F-8E8F-6A50076FF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AF0110-3DA2-47CC-B753-E25548139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3A15C4-1C63-443E-8D19-443F5CC5A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000530-815A-49B5-92D6-52915FCE5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47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A8EE4-F888-435B-8601-F222FC6CF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133DB-AF3D-437F-B3FF-25365E98D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3B7B9-7FF4-4B51-AC47-C0F0FFF25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14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E4109-D731-4A7C-B9C3-E870680CA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90C77-1F1D-47F5-98D9-55D383FDB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5B714A-2B63-43FB-92B3-B3982BA83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3639C-3531-46F6-88BD-264056CB4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E6F7D-C2B3-4973-8778-C137FD9E7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52001-53FC-4F91-A9C0-3612EFD5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83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DCA95-E650-4FC0-97C1-F12A3737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768C28-9F98-417E-8ED8-FA800CD759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9F05EF-1F29-4236-B7EC-ECE4251E5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AE9FB-0B18-41FF-B8BC-FA7DC128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56650-EF60-4FC0-A122-E6A110412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3F283-10F0-435D-9AC0-14B13FD73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49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1D3A91-7477-4F4C-8849-F6C7C298F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C5E661-CA86-4716-A52F-0AD2FE4FF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A8C91-8EA6-4EDF-AB40-052AED982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801A-193F-4A3A-902A-DB69F529266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F7C87-3E9F-4FC3-84E0-E0FDC08AFD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D4B3A-9D92-46FA-B070-9AE1A4BF7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93369-43C2-4B56-B96C-2D9506C50B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00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4C8F2-BF5B-4539-B298-64511FAD6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938" y="2537137"/>
            <a:ext cx="9144000" cy="1500859"/>
          </a:xfrm>
        </p:spPr>
        <p:txBody>
          <a:bodyPr>
            <a:normAutofit/>
          </a:bodyPr>
          <a:lstStyle/>
          <a:p>
            <a:r>
              <a:rPr lang="en-GB" sz="4400" dirty="0" smtClean="0"/>
              <a:t>Statutory </a:t>
            </a:r>
            <a:r>
              <a:rPr lang="en-GB" sz="4400"/>
              <a:t>Assessments </a:t>
            </a:r>
            <a:r>
              <a:rPr lang="en-GB" sz="4400" smtClean="0"/>
              <a:t>2024 </a:t>
            </a:r>
            <a:r>
              <a:rPr lang="en-GB" sz="4400" dirty="0" smtClean="0"/>
              <a:t>(SATs)</a:t>
            </a:r>
            <a:br>
              <a:rPr lang="en-GB" sz="4400" dirty="0" smtClean="0"/>
            </a:br>
            <a:r>
              <a:rPr lang="en-GB" sz="4400" dirty="0" smtClean="0"/>
              <a:t>Getting ready for High School</a:t>
            </a:r>
            <a:endParaRPr lang="en-GB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613F0-C3E8-4554-9E9E-748EAC6D9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0401"/>
            <a:ext cx="9144000" cy="1655762"/>
          </a:xfrm>
        </p:spPr>
        <p:txBody>
          <a:bodyPr>
            <a:normAutofit/>
          </a:bodyPr>
          <a:lstStyle/>
          <a:p>
            <a:r>
              <a:rPr lang="en-GB" sz="8000" dirty="0"/>
              <a:t>Welcome </a:t>
            </a:r>
          </a:p>
        </p:txBody>
      </p:sp>
    </p:spTree>
    <p:extLst>
      <p:ext uri="{BB962C8B-B14F-4D97-AF65-F5344CB8AC3E}">
        <p14:creationId xmlns:p14="http://schemas.microsoft.com/office/powerpoint/2010/main" val="236271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1520" y="561703"/>
            <a:ext cx="111556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Be proud of who YOU are and what YOU </a:t>
            </a:r>
            <a:r>
              <a:rPr lang="en-GB" sz="7200" smtClean="0"/>
              <a:t>have achieved.</a:t>
            </a:r>
            <a:r>
              <a:rPr lang="en-GB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606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100137"/>
            <a:ext cx="441960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5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F297870-FE7B-48BD-B740-A817952C96A8}"/>
              </a:ext>
            </a:extLst>
          </p:cNvPr>
          <p:cNvSpPr txBox="1"/>
          <p:nvPr/>
        </p:nvSpPr>
        <p:spPr>
          <a:xfrm>
            <a:off x="1086677" y="728869"/>
            <a:ext cx="10547305" cy="5478423"/>
          </a:xfrm>
          <a:prstGeom prst="rect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GB" sz="4000" b="1" u="sng" dirty="0"/>
              <a:t>Statutory Assessment at the end of Key Stage 2</a:t>
            </a:r>
          </a:p>
          <a:p>
            <a:r>
              <a:rPr lang="en-GB" sz="3600" dirty="0"/>
              <a:t>Aims of the </a:t>
            </a:r>
            <a:r>
              <a:rPr lang="en-GB" sz="3600" dirty="0" smtClean="0"/>
              <a:t>session</a:t>
            </a:r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Testing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Teacher assessment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How are levels </a:t>
            </a:r>
            <a:r>
              <a:rPr lang="en-GB" sz="3600" dirty="0" smtClean="0"/>
              <a:t>reported.</a:t>
            </a:r>
            <a:endParaRPr lang="en-GB" sz="3600" dirty="0"/>
          </a:p>
          <a:p>
            <a:r>
              <a:rPr lang="en-GB" sz="2800" dirty="0"/>
              <a:t>	</a:t>
            </a:r>
            <a:r>
              <a:rPr lang="en-GB" sz="2400" dirty="0"/>
              <a:t>To you</a:t>
            </a:r>
          </a:p>
          <a:p>
            <a:r>
              <a:rPr lang="en-GB" sz="2400" dirty="0"/>
              <a:t>	To your child’s high school</a:t>
            </a:r>
          </a:p>
          <a:p>
            <a:r>
              <a:rPr lang="en-GB" sz="2400" dirty="0"/>
              <a:t>	To the Local Authority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/>
              <a:t>Getting ready for </a:t>
            </a:r>
            <a:r>
              <a:rPr lang="en-GB" sz="3600" dirty="0"/>
              <a:t>h</a:t>
            </a:r>
            <a:r>
              <a:rPr lang="en-GB" sz="3600" dirty="0" smtClean="0"/>
              <a:t>igh school</a:t>
            </a:r>
            <a:endParaRPr lang="en-GB" sz="3600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37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8528-79B5-4E56-BB2F-991ED52C5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9931" y="592276"/>
            <a:ext cx="9144000" cy="587167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Test Timetable </a:t>
            </a:r>
            <a:r>
              <a:rPr lang="en-GB" b="1" dirty="0" smtClean="0"/>
              <a:t>2024 </a:t>
            </a:r>
            <a:endParaRPr lang="en-GB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00675C-9AEB-4C9D-A61D-4477FACF7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924919"/>
              </p:ext>
            </p:extLst>
          </p:nvPr>
        </p:nvGraphicFramePr>
        <p:xfrm>
          <a:off x="732183" y="1709530"/>
          <a:ext cx="10515600" cy="28041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90969102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59012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200" baseline="0" dirty="0" smtClean="0"/>
                        <a:t>Monday 13</a:t>
                      </a:r>
                      <a:r>
                        <a:rPr lang="en-GB" sz="3200" baseline="30000" dirty="0" smtClean="0"/>
                        <a:t>th</a:t>
                      </a:r>
                      <a:r>
                        <a:rPr lang="en-GB" sz="3200" baseline="0" dirty="0" smtClean="0"/>
                        <a:t> May 2024</a:t>
                      </a:r>
                      <a:endParaRPr lang="en-GB" sz="3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Spelling</a:t>
                      </a:r>
                      <a:r>
                        <a:rPr lang="en-GB" sz="3200" baseline="0" dirty="0" smtClean="0"/>
                        <a:t> punctuation and grammar</a:t>
                      </a:r>
                      <a:endParaRPr lang="en-GB" sz="3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775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Tuesday 14</a:t>
                      </a:r>
                      <a:r>
                        <a:rPr lang="en-GB" sz="3200" baseline="30000" dirty="0" smtClean="0"/>
                        <a:t>th</a:t>
                      </a:r>
                      <a:r>
                        <a:rPr lang="en-GB" sz="3200" dirty="0" smtClean="0"/>
                        <a:t> May 2024</a:t>
                      </a:r>
                      <a:endParaRPr lang="en-GB" sz="3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Reading</a:t>
                      </a:r>
                      <a:endParaRPr lang="en-GB" sz="3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386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Wednesday 15</a:t>
                      </a:r>
                      <a:r>
                        <a:rPr lang="en-GB" sz="3200" baseline="30000" dirty="0" smtClean="0"/>
                        <a:t>th</a:t>
                      </a:r>
                      <a:r>
                        <a:rPr lang="en-GB" sz="3200" dirty="0" smtClean="0"/>
                        <a:t> May 2024</a:t>
                      </a:r>
                      <a:endParaRPr lang="en-GB" sz="3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Arithmetic and Reasoning 1</a:t>
                      </a:r>
                      <a:endParaRPr lang="en-GB" sz="3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152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Thursday 16</a:t>
                      </a:r>
                      <a:r>
                        <a:rPr lang="en-GB" sz="3200" baseline="30000" dirty="0" smtClean="0"/>
                        <a:t>th</a:t>
                      </a:r>
                      <a:r>
                        <a:rPr lang="en-GB" sz="3200" dirty="0" smtClean="0"/>
                        <a:t> May 2024</a:t>
                      </a:r>
                      <a:endParaRPr lang="en-GB" sz="3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Reasoning 2</a:t>
                      </a:r>
                      <a:endParaRPr lang="en-GB" sz="32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435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5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350F78-10C2-4A2A-8E12-89F6AAB927C3}"/>
              </a:ext>
            </a:extLst>
          </p:cNvPr>
          <p:cNvSpPr txBox="1"/>
          <p:nvPr/>
        </p:nvSpPr>
        <p:spPr>
          <a:xfrm>
            <a:off x="980661" y="1086678"/>
            <a:ext cx="995238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Science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Writing portfolio of evidence completed by June </a:t>
            </a:r>
            <a:r>
              <a:rPr lang="en-GB" sz="2800" dirty="0" smtClean="0"/>
              <a:t> </a:t>
            </a: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Moderated -internally </a:t>
            </a:r>
          </a:p>
          <a:p>
            <a:r>
              <a:rPr lang="en-GB" sz="2800" dirty="0"/>
              <a:t>                           -across the cluster</a:t>
            </a:r>
          </a:p>
          <a:p>
            <a:r>
              <a:rPr lang="en-GB" sz="2800" dirty="0"/>
              <a:t>                           -external LA moderation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Writing framework and exemplifications.</a:t>
            </a:r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F69DC4-B168-4E5E-A03C-03F022326E71}"/>
              </a:ext>
            </a:extLst>
          </p:cNvPr>
          <p:cNvSpPr txBox="1"/>
          <p:nvPr/>
        </p:nvSpPr>
        <p:spPr>
          <a:xfrm>
            <a:off x="562708" y="351692"/>
            <a:ext cx="10381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/>
              <a:t>Teacher Assessment </a:t>
            </a:r>
          </a:p>
        </p:txBody>
      </p:sp>
    </p:spTree>
    <p:extLst>
      <p:ext uri="{BB962C8B-B14F-4D97-AF65-F5344CB8AC3E}">
        <p14:creationId xmlns:p14="http://schemas.microsoft.com/office/powerpoint/2010/main" val="285275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BC3CAF9-B86F-4D7F-B10C-D5D0EA0A1C20}"/>
              </a:ext>
            </a:extLst>
          </p:cNvPr>
          <p:cNvSpPr txBox="1"/>
          <p:nvPr/>
        </p:nvSpPr>
        <p:spPr>
          <a:xfrm>
            <a:off x="1019127" y="0"/>
            <a:ext cx="106384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/>
              <a:t>What is reported in July?</a:t>
            </a:r>
          </a:p>
          <a:p>
            <a:endParaRPr lang="en-GB" sz="4800" dirty="0"/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98C5C6-310B-4A6E-B957-7326012B3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878361"/>
              </p:ext>
            </p:extLst>
          </p:nvPr>
        </p:nvGraphicFramePr>
        <p:xfrm>
          <a:off x="670696" y="798620"/>
          <a:ext cx="10747716" cy="5618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310">
                  <a:extLst>
                    <a:ext uri="{9D8B030D-6E8A-4147-A177-3AD203B41FA5}">
                      <a16:colId xmlns:a16="http://schemas.microsoft.com/office/drawing/2014/main" val="650853668"/>
                    </a:ext>
                  </a:extLst>
                </a:gridCol>
                <a:gridCol w="4079631">
                  <a:extLst>
                    <a:ext uri="{9D8B030D-6E8A-4147-A177-3AD203B41FA5}">
                      <a16:colId xmlns:a16="http://schemas.microsoft.com/office/drawing/2014/main" val="2776336895"/>
                    </a:ext>
                  </a:extLst>
                </a:gridCol>
                <a:gridCol w="3596775">
                  <a:extLst>
                    <a:ext uri="{9D8B030D-6E8A-4147-A177-3AD203B41FA5}">
                      <a16:colId xmlns:a16="http://schemas.microsoft.com/office/drawing/2014/main" val="1957098192"/>
                    </a:ext>
                  </a:extLst>
                </a:gridCol>
              </a:tblGrid>
              <a:tr h="72069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+mn-lt"/>
                        </a:rPr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+mn-lt"/>
                        </a:rPr>
                        <a:t>Teacher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+mn-lt"/>
                        </a:rPr>
                        <a:t>Test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766201"/>
                  </a:ext>
                </a:extLst>
              </a:tr>
              <a:tr h="508941">
                <a:tc>
                  <a:txBody>
                    <a:bodyPr/>
                    <a:lstStyle/>
                    <a:p>
                      <a:r>
                        <a:rPr lang="en-GB" sz="2400" b="1" dirty="0"/>
                        <a:t>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PKS  WTS EXS GDS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658121"/>
                  </a:ext>
                </a:extLst>
              </a:tr>
              <a:tr h="878447">
                <a:tc>
                  <a:txBody>
                    <a:bodyPr/>
                    <a:lstStyle/>
                    <a:p>
                      <a:r>
                        <a:rPr lang="en-GB" sz="2400" b="1" dirty="0"/>
                        <a:t>Grammar, Punctuation &amp; Spelling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u="sng" dirty="0"/>
                        <a:t>Scaled Score 80 -120</a:t>
                      </a:r>
                      <a:endParaRPr lang="en-GB" sz="2400" b="1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1" dirty="0"/>
                        <a:t>Standard met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1" dirty="0"/>
                        <a:t>Has not met standard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161623"/>
                  </a:ext>
                </a:extLst>
              </a:tr>
              <a:tr h="508941">
                <a:tc>
                  <a:txBody>
                    <a:bodyPr/>
                    <a:lstStyle/>
                    <a:p>
                      <a:r>
                        <a:rPr lang="en-GB" sz="2400" b="1" dirty="0"/>
                        <a:t>Reading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u="sng" dirty="0"/>
                        <a:t>Scaled Score 80 -120</a:t>
                      </a:r>
                      <a:endParaRPr lang="en-GB" sz="2400" b="1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1" dirty="0"/>
                        <a:t>Standard met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1" dirty="0"/>
                        <a:t>Has not met standard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975878"/>
                  </a:ext>
                </a:extLst>
              </a:tr>
              <a:tr h="246185">
                <a:tc>
                  <a:txBody>
                    <a:bodyPr/>
                    <a:lstStyle/>
                    <a:p>
                      <a:r>
                        <a:rPr lang="en-GB" sz="2400" b="1" dirty="0"/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u="sng" dirty="0"/>
                        <a:t>Scaled Score 80 -120</a:t>
                      </a:r>
                      <a:endParaRPr lang="en-GB" sz="2400" b="1" dirty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1" dirty="0"/>
                        <a:t>Standard met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b="1" dirty="0"/>
                        <a:t>Has not met standard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254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2400" b="1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Standard met</a:t>
                      </a:r>
                    </a:p>
                    <a:p>
                      <a:r>
                        <a:rPr lang="en-GB" sz="2400" b="1" dirty="0"/>
                        <a:t>Has not met the standard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407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61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BA96B1-25F6-4E6E-89C9-EA29641FF04A}"/>
              </a:ext>
            </a:extLst>
          </p:cNvPr>
          <p:cNvSpPr txBox="1"/>
          <p:nvPr/>
        </p:nvSpPr>
        <p:spPr>
          <a:xfrm>
            <a:off x="914400" y="781878"/>
            <a:ext cx="992587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Test are marked externally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Raw scores are translated to scaled scores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If a scaled score of 100 or more is achieved then your child has achieved expected standard on the test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If a scaled score of 99 or less is achieved the your child hasn’t achieved expected standard on the test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/>
              <a:t>Scaled scores range from 80 -120</a:t>
            </a:r>
          </a:p>
          <a:p>
            <a:endParaRPr lang="en-GB" sz="3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257770-D188-4082-85DC-620EBE4302A4}"/>
              </a:ext>
            </a:extLst>
          </p:cNvPr>
          <p:cNvSpPr txBox="1"/>
          <p:nvPr/>
        </p:nvSpPr>
        <p:spPr>
          <a:xfrm>
            <a:off x="1350498" y="590843"/>
            <a:ext cx="853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/>
              <a:t>What do the numbers mean?</a:t>
            </a:r>
          </a:p>
        </p:txBody>
      </p:sp>
    </p:spTree>
    <p:extLst>
      <p:ext uri="{BB962C8B-B14F-4D97-AF65-F5344CB8AC3E}">
        <p14:creationId xmlns:p14="http://schemas.microsoft.com/office/powerpoint/2010/main" val="1556584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2418EA-C486-4A36-9090-B1407F4A0457}"/>
              </a:ext>
            </a:extLst>
          </p:cNvPr>
          <p:cNvSpPr txBox="1"/>
          <p:nvPr/>
        </p:nvSpPr>
        <p:spPr>
          <a:xfrm>
            <a:off x="773316" y="789422"/>
            <a:ext cx="1050897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How we work together to support your child.</a:t>
            </a:r>
          </a:p>
          <a:p>
            <a:endParaRPr lang="en-GB" sz="44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/>
              <a:t>Readiness for learning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/>
              <a:t>Homework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/>
              <a:t>Easter 10 a day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/>
              <a:t>Independence and responsibility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400" dirty="0" smtClean="0"/>
              <a:t>Learning behaviour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8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06" y="535577"/>
            <a:ext cx="112471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And finally</a:t>
            </a:r>
          </a:p>
          <a:p>
            <a:endParaRPr lang="en-GB" dirty="0"/>
          </a:p>
          <a:p>
            <a:r>
              <a:rPr lang="en-GB" dirty="0" smtClean="0"/>
              <a:t>If you are good at maths and English then you are lucky because that’s what we have to assess. </a:t>
            </a:r>
            <a:r>
              <a:rPr lang="en-GB" dirty="0" err="1" smtClean="0"/>
              <a:t>Sats</a:t>
            </a:r>
            <a:r>
              <a:rPr lang="en-GB" dirty="0" smtClean="0"/>
              <a:t> don’t measure</a:t>
            </a:r>
          </a:p>
          <a:p>
            <a:endParaRPr lang="en-GB" dirty="0"/>
          </a:p>
          <a:p>
            <a:r>
              <a:rPr lang="en-GB" dirty="0" smtClean="0"/>
              <a:t>Art</a:t>
            </a:r>
          </a:p>
          <a:p>
            <a:r>
              <a:rPr lang="en-GB" dirty="0" smtClean="0"/>
              <a:t>Dt</a:t>
            </a:r>
          </a:p>
          <a:p>
            <a:r>
              <a:rPr lang="en-GB" dirty="0" smtClean="0"/>
              <a:t>History</a:t>
            </a:r>
          </a:p>
          <a:p>
            <a:r>
              <a:rPr lang="en-GB" dirty="0" smtClean="0"/>
              <a:t>Creativity</a:t>
            </a:r>
          </a:p>
          <a:p>
            <a:r>
              <a:rPr lang="en-GB" dirty="0" smtClean="0"/>
              <a:t>Kindness</a:t>
            </a:r>
          </a:p>
          <a:p>
            <a:r>
              <a:rPr lang="en-GB" dirty="0" smtClean="0"/>
              <a:t>Empathy</a:t>
            </a:r>
          </a:p>
          <a:p>
            <a:r>
              <a:rPr lang="en-GB" dirty="0" smtClean="0"/>
              <a:t>Musical talent</a:t>
            </a:r>
          </a:p>
          <a:p>
            <a:r>
              <a:rPr lang="en-GB" dirty="0" smtClean="0"/>
              <a:t>Generosity</a:t>
            </a:r>
          </a:p>
          <a:p>
            <a:r>
              <a:rPr lang="en-GB" dirty="0" smtClean="0"/>
              <a:t>Sporting talent</a:t>
            </a:r>
          </a:p>
          <a:p>
            <a:r>
              <a:rPr lang="en-GB" dirty="0" smtClean="0"/>
              <a:t>General knowledge</a:t>
            </a:r>
          </a:p>
          <a:p>
            <a:r>
              <a:rPr lang="en-GB" dirty="0" smtClean="0"/>
              <a:t>Common sense</a:t>
            </a:r>
          </a:p>
          <a:p>
            <a:r>
              <a:rPr lang="en-GB" dirty="0" smtClean="0"/>
              <a:t>Relating to others</a:t>
            </a:r>
          </a:p>
          <a:p>
            <a:r>
              <a:rPr lang="en-GB" dirty="0" smtClean="0"/>
              <a:t>Organisational skill.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925" y="2828925"/>
            <a:ext cx="1962150" cy="12001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9825" y="2200275"/>
            <a:ext cx="2190750" cy="1257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7228" y="4938065"/>
            <a:ext cx="1981200" cy="1238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0667" y="4507910"/>
            <a:ext cx="209550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820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</TotalTime>
  <Words>321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Statutory Assessments 2024 (SATs) Getting ready for High School</vt:lpstr>
      <vt:lpstr>PowerPoint Presentation</vt:lpstr>
      <vt:lpstr>PowerPoint Presentation</vt:lpstr>
      <vt:lpstr>Test Timetable 2024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Timetable 2018</dc:title>
  <dc:creator>Teacher</dc:creator>
  <cp:lastModifiedBy>Karen Odell</cp:lastModifiedBy>
  <cp:revision>26</cp:revision>
  <dcterms:created xsi:type="dcterms:W3CDTF">2018-03-13T21:36:04Z</dcterms:created>
  <dcterms:modified xsi:type="dcterms:W3CDTF">2024-02-01T10:58:15Z</dcterms:modified>
</cp:coreProperties>
</file>