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68" r:id="rId7"/>
    <p:sldId id="258" r:id="rId8"/>
    <p:sldId id="274" r:id="rId9"/>
    <p:sldId id="261" r:id="rId10"/>
    <p:sldId id="262" r:id="rId11"/>
    <p:sldId id="267" r:id="rId12"/>
    <p:sldId id="269" r:id="rId13"/>
    <p:sldId id="276" r:id="rId14"/>
    <p:sldId id="266" r:id="rId15"/>
    <p:sldId id="270" r:id="rId16"/>
    <p:sldId id="273" r:id="rId17"/>
    <p:sldId id="271" r:id="rId18"/>
    <p:sldId id="272" r:id="rId19"/>
    <p:sldId id="265"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4D931B-F953-424F-A4D0-DC32C0569077}" v="1" dt="2025-07-06T12:39:13.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00" autoAdjust="0"/>
    <p:restoredTop sz="94660"/>
  </p:normalViewPr>
  <p:slideViewPr>
    <p:cSldViewPr snapToGrid="0">
      <p:cViewPr varScale="1">
        <p:scale>
          <a:sx n="83" d="100"/>
          <a:sy n="83" d="100"/>
        </p:scale>
        <p:origin x="571" y="77"/>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97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Harkins" userId="0ccf3169-8f5f-4a27-b549-2f3e2b55c9c8" providerId="ADAL" clId="{3C4D931B-F953-424F-A4D0-DC32C0569077}"/>
    <pc:docChg chg="custSel addSld delSld modSld">
      <pc:chgData name="Andrew Harkins" userId="0ccf3169-8f5f-4a27-b549-2f3e2b55c9c8" providerId="ADAL" clId="{3C4D931B-F953-424F-A4D0-DC32C0569077}" dt="2025-07-10T07:21:02.696" v="195" actId="20577"/>
      <pc:docMkLst>
        <pc:docMk/>
      </pc:docMkLst>
      <pc:sldChg chg="modSp mod">
        <pc:chgData name="Andrew Harkins" userId="0ccf3169-8f5f-4a27-b549-2f3e2b55c9c8" providerId="ADAL" clId="{3C4D931B-F953-424F-A4D0-DC32C0569077}" dt="2025-07-06T12:42:53.644" v="37" actId="6549"/>
        <pc:sldMkLst>
          <pc:docMk/>
          <pc:sldMk cId="2813501845" sldId="256"/>
        </pc:sldMkLst>
        <pc:spChg chg="mod">
          <ac:chgData name="Andrew Harkins" userId="0ccf3169-8f5f-4a27-b549-2f3e2b55c9c8" providerId="ADAL" clId="{3C4D931B-F953-424F-A4D0-DC32C0569077}" dt="2025-07-06T12:42:53.644" v="37" actId="6549"/>
          <ac:spMkLst>
            <pc:docMk/>
            <pc:sldMk cId="2813501845" sldId="256"/>
            <ac:spMk id="6" creationId="{4DCEC0AD-EBD6-4700-BBC8-36DEF8ED4FFC}"/>
          </ac:spMkLst>
        </pc:spChg>
      </pc:sldChg>
      <pc:sldChg chg="add del">
        <pc:chgData name="Andrew Harkins" userId="0ccf3169-8f5f-4a27-b549-2f3e2b55c9c8" providerId="ADAL" clId="{3C4D931B-F953-424F-A4D0-DC32C0569077}" dt="2025-07-06T12:39:13.914" v="15"/>
        <pc:sldMkLst>
          <pc:docMk/>
          <pc:sldMk cId="3211970782" sldId="258"/>
        </pc:sldMkLst>
      </pc:sldChg>
      <pc:sldChg chg="modSp mod">
        <pc:chgData name="Andrew Harkins" userId="0ccf3169-8f5f-4a27-b549-2f3e2b55c9c8" providerId="ADAL" clId="{3C4D931B-F953-424F-A4D0-DC32C0569077}" dt="2025-07-10T07:19:35.617" v="49" actId="20577"/>
        <pc:sldMkLst>
          <pc:docMk/>
          <pc:sldMk cId="174678509" sldId="261"/>
        </pc:sldMkLst>
        <pc:spChg chg="mod">
          <ac:chgData name="Andrew Harkins" userId="0ccf3169-8f5f-4a27-b549-2f3e2b55c9c8" providerId="ADAL" clId="{3C4D931B-F953-424F-A4D0-DC32C0569077}" dt="2025-07-10T07:19:35.617" v="49" actId="20577"/>
          <ac:spMkLst>
            <pc:docMk/>
            <pc:sldMk cId="174678509" sldId="261"/>
            <ac:spMk id="6" creationId="{E564C975-4690-0057-311C-455779286D22}"/>
          </ac:spMkLst>
        </pc:spChg>
      </pc:sldChg>
      <pc:sldChg chg="modSp mod">
        <pc:chgData name="Andrew Harkins" userId="0ccf3169-8f5f-4a27-b549-2f3e2b55c9c8" providerId="ADAL" clId="{3C4D931B-F953-424F-A4D0-DC32C0569077}" dt="2025-07-06T12:40:15.353" v="28" actId="20577"/>
        <pc:sldMkLst>
          <pc:docMk/>
          <pc:sldMk cId="298814974" sldId="262"/>
        </pc:sldMkLst>
        <pc:spChg chg="mod">
          <ac:chgData name="Andrew Harkins" userId="0ccf3169-8f5f-4a27-b549-2f3e2b55c9c8" providerId="ADAL" clId="{3C4D931B-F953-424F-A4D0-DC32C0569077}" dt="2025-07-06T12:40:15.353" v="28" actId="20577"/>
          <ac:spMkLst>
            <pc:docMk/>
            <pc:sldMk cId="298814974" sldId="262"/>
            <ac:spMk id="5" creationId="{00000000-0000-0000-0000-000000000000}"/>
          </ac:spMkLst>
        </pc:spChg>
      </pc:sldChg>
      <pc:sldChg chg="modSp mod">
        <pc:chgData name="Andrew Harkins" userId="0ccf3169-8f5f-4a27-b549-2f3e2b55c9c8" providerId="ADAL" clId="{3C4D931B-F953-424F-A4D0-DC32C0569077}" dt="2025-07-10T07:21:02.696" v="195" actId="20577"/>
        <pc:sldMkLst>
          <pc:docMk/>
          <pc:sldMk cId="3862843830" sldId="266"/>
        </pc:sldMkLst>
        <pc:spChg chg="mod">
          <ac:chgData name="Andrew Harkins" userId="0ccf3169-8f5f-4a27-b549-2f3e2b55c9c8" providerId="ADAL" clId="{3C4D931B-F953-424F-A4D0-DC32C0569077}" dt="2025-07-10T07:21:02.696" v="195" actId="20577"/>
          <ac:spMkLst>
            <pc:docMk/>
            <pc:sldMk cId="3862843830" sldId="266"/>
            <ac:spMk id="4" creationId="{00000000-0000-0000-0000-000000000000}"/>
          </ac:spMkLst>
        </pc:spChg>
      </pc:sldChg>
      <pc:sldChg chg="modSp mod">
        <pc:chgData name="Andrew Harkins" userId="0ccf3169-8f5f-4a27-b549-2f3e2b55c9c8" providerId="ADAL" clId="{3C4D931B-F953-424F-A4D0-DC32C0569077}" dt="2025-07-10T07:20:25.944" v="134" actId="20577"/>
        <pc:sldMkLst>
          <pc:docMk/>
          <pc:sldMk cId="1379730642" sldId="267"/>
        </pc:sldMkLst>
        <pc:spChg chg="mod">
          <ac:chgData name="Andrew Harkins" userId="0ccf3169-8f5f-4a27-b549-2f3e2b55c9c8" providerId="ADAL" clId="{3C4D931B-F953-424F-A4D0-DC32C0569077}" dt="2025-07-10T07:20:25.944" v="134" actId="20577"/>
          <ac:spMkLst>
            <pc:docMk/>
            <pc:sldMk cId="1379730642" sldId="267"/>
            <ac:spMk id="3" creationId="{00000000-0000-0000-0000-000000000000}"/>
          </ac:spMkLst>
        </pc:spChg>
      </pc:sldChg>
      <pc:sldChg chg="modSp mod">
        <pc:chgData name="Andrew Harkins" userId="0ccf3169-8f5f-4a27-b549-2f3e2b55c9c8" providerId="ADAL" clId="{3C4D931B-F953-424F-A4D0-DC32C0569077}" dt="2025-07-10T07:20:41.261" v="155" actId="27636"/>
        <pc:sldMkLst>
          <pc:docMk/>
          <pc:sldMk cId="2900563428" sldId="269"/>
        </pc:sldMkLst>
        <pc:spChg chg="mod">
          <ac:chgData name="Andrew Harkins" userId="0ccf3169-8f5f-4a27-b549-2f3e2b55c9c8" providerId="ADAL" clId="{3C4D931B-F953-424F-A4D0-DC32C0569077}" dt="2025-07-10T07:20:41.261" v="155" actId="27636"/>
          <ac:spMkLst>
            <pc:docMk/>
            <pc:sldMk cId="2900563428" sldId="269"/>
            <ac:spMk id="3" creationId="{2DADEFCD-65B9-426C-87F7-F8E1E5A1F22F}"/>
          </ac:spMkLst>
        </pc:spChg>
      </pc:sldChg>
      <pc:sldChg chg="modSp mod">
        <pc:chgData name="Andrew Harkins" userId="0ccf3169-8f5f-4a27-b549-2f3e2b55c9c8" providerId="ADAL" clId="{3C4D931B-F953-424F-A4D0-DC32C0569077}" dt="2025-07-06T12:41:36.958" v="29" actId="20577"/>
        <pc:sldMkLst>
          <pc:docMk/>
          <pc:sldMk cId="2114569691" sldId="270"/>
        </pc:sldMkLst>
        <pc:spChg chg="mod">
          <ac:chgData name="Andrew Harkins" userId="0ccf3169-8f5f-4a27-b549-2f3e2b55c9c8" providerId="ADAL" clId="{3C4D931B-F953-424F-A4D0-DC32C0569077}" dt="2025-07-06T12:41:36.958" v="29" actId="20577"/>
          <ac:spMkLst>
            <pc:docMk/>
            <pc:sldMk cId="2114569691" sldId="270"/>
            <ac:spMk id="4" creationId="{00000000-0000-0000-0000-000000000000}"/>
          </ac:spMkLst>
        </pc:spChg>
      </pc:sldChg>
      <pc:sldChg chg="modSp mod">
        <pc:chgData name="Andrew Harkins" userId="0ccf3169-8f5f-4a27-b549-2f3e2b55c9c8" providerId="ADAL" clId="{3C4D931B-F953-424F-A4D0-DC32C0569077}" dt="2025-07-06T12:42:12.762" v="36" actId="20577"/>
        <pc:sldMkLst>
          <pc:docMk/>
          <pc:sldMk cId="1647683210" sldId="271"/>
        </pc:sldMkLst>
        <pc:spChg chg="mod">
          <ac:chgData name="Andrew Harkins" userId="0ccf3169-8f5f-4a27-b549-2f3e2b55c9c8" providerId="ADAL" clId="{3C4D931B-F953-424F-A4D0-DC32C0569077}" dt="2025-07-06T12:42:12.762" v="36" actId="20577"/>
          <ac:spMkLst>
            <pc:docMk/>
            <pc:sldMk cId="1647683210" sldId="271"/>
            <ac:spMk id="4" creationId="{00000000-0000-0000-0000-000000000000}"/>
          </ac:spMkLst>
        </pc:spChg>
      </pc:sldChg>
      <pc:sldChg chg="modSp mod">
        <pc:chgData name="Andrew Harkins" userId="0ccf3169-8f5f-4a27-b549-2f3e2b55c9c8" providerId="ADAL" clId="{3C4D931B-F953-424F-A4D0-DC32C0569077}" dt="2025-07-10T07:19:22.898" v="47" actId="115"/>
        <pc:sldMkLst>
          <pc:docMk/>
          <pc:sldMk cId="2662962689" sldId="274"/>
        </pc:sldMkLst>
        <pc:spChg chg="mod">
          <ac:chgData name="Andrew Harkins" userId="0ccf3169-8f5f-4a27-b549-2f3e2b55c9c8" providerId="ADAL" clId="{3C4D931B-F953-424F-A4D0-DC32C0569077}" dt="2025-07-10T07:19:22.898" v="47" actId="115"/>
          <ac:spMkLst>
            <pc:docMk/>
            <pc:sldMk cId="2662962689" sldId="274"/>
            <ac:spMk id="3" creationId="{D068EC66-5C5E-3121-43BF-AF35B771A64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BCC8D5A-5F7C-4C43-8E23-30B6BD9C6578}" type="datetimeFigureOut">
              <a:rPr lang="en-GB" smtClean="0"/>
              <a:t>10/07/2025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89BB283-44FA-4F1A-A988-A89636B87E20}" type="slidenum">
              <a:rPr lang="en-GB" smtClean="0"/>
              <a:t>‹#›</a:t>
            </a:fld>
            <a:endParaRPr lang="en-GB"/>
          </a:p>
        </p:txBody>
      </p:sp>
    </p:spTree>
    <p:extLst>
      <p:ext uri="{BB962C8B-B14F-4D97-AF65-F5344CB8AC3E}">
        <p14:creationId xmlns:p14="http://schemas.microsoft.com/office/powerpoint/2010/main" val="909864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4628" y="4777194"/>
            <a:ext cx="5438140" cy="3908614"/>
          </a:xfrm>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1</a:t>
            </a:fld>
            <a:endParaRPr lang="en-GB"/>
          </a:p>
        </p:txBody>
      </p:sp>
    </p:spTree>
    <p:extLst>
      <p:ext uri="{BB962C8B-B14F-4D97-AF65-F5344CB8AC3E}">
        <p14:creationId xmlns:p14="http://schemas.microsoft.com/office/powerpoint/2010/main" val="326409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2</a:t>
            </a:fld>
            <a:endParaRPr lang="en-GB"/>
          </a:p>
        </p:txBody>
      </p:sp>
    </p:spTree>
    <p:extLst>
      <p:ext uri="{BB962C8B-B14F-4D97-AF65-F5344CB8AC3E}">
        <p14:creationId xmlns:p14="http://schemas.microsoft.com/office/powerpoint/2010/main" val="1682304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3</a:t>
            </a:fld>
            <a:endParaRPr lang="en-GB"/>
          </a:p>
        </p:txBody>
      </p:sp>
    </p:spTree>
    <p:extLst>
      <p:ext uri="{BB962C8B-B14F-4D97-AF65-F5344CB8AC3E}">
        <p14:creationId xmlns:p14="http://schemas.microsoft.com/office/powerpoint/2010/main" val="1722195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4</a:t>
            </a:fld>
            <a:endParaRPr lang="en-GB"/>
          </a:p>
        </p:txBody>
      </p:sp>
    </p:spTree>
    <p:extLst>
      <p:ext uri="{BB962C8B-B14F-4D97-AF65-F5344CB8AC3E}">
        <p14:creationId xmlns:p14="http://schemas.microsoft.com/office/powerpoint/2010/main" val="2125308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6</a:t>
            </a:fld>
            <a:endParaRPr lang="en-GB"/>
          </a:p>
        </p:txBody>
      </p:sp>
    </p:spTree>
    <p:extLst>
      <p:ext uri="{BB962C8B-B14F-4D97-AF65-F5344CB8AC3E}">
        <p14:creationId xmlns:p14="http://schemas.microsoft.com/office/powerpoint/2010/main" val="3336229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7</a:t>
            </a:fld>
            <a:endParaRPr lang="en-GB"/>
          </a:p>
        </p:txBody>
      </p:sp>
    </p:spTree>
    <p:extLst>
      <p:ext uri="{BB962C8B-B14F-4D97-AF65-F5344CB8AC3E}">
        <p14:creationId xmlns:p14="http://schemas.microsoft.com/office/powerpoint/2010/main" val="4191535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8</a:t>
            </a:fld>
            <a:endParaRPr lang="en-GB"/>
          </a:p>
        </p:txBody>
      </p:sp>
    </p:spTree>
    <p:extLst>
      <p:ext uri="{BB962C8B-B14F-4D97-AF65-F5344CB8AC3E}">
        <p14:creationId xmlns:p14="http://schemas.microsoft.com/office/powerpoint/2010/main" val="2217451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10</a:t>
            </a:fld>
            <a:endParaRPr lang="en-GB"/>
          </a:p>
        </p:txBody>
      </p:sp>
    </p:spTree>
    <p:extLst>
      <p:ext uri="{BB962C8B-B14F-4D97-AF65-F5344CB8AC3E}">
        <p14:creationId xmlns:p14="http://schemas.microsoft.com/office/powerpoint/2010/main" val="1937121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11</a:t>
            </a:fld>
            <a:endParaRPr lang="en-GB"/>
          </a:p>
        </p:txBody>
      </p:sp>
    </p:spTree>
    <p:extLst>
      <p:ext uri="{BB962C8B-B14F-4D97-AF65-F5344CB8AC3E}">
        <p14:creationId xmlns:p14="http://schemas.microsoft.com/office/powerpoint/2010/main" val="330933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12</a:t>
            </a:fld>
            <a:endParaRPr lang="en-GB"/>
          </a:p>
        </p:txBody>
      </p:sp>
    </p:spTree>
    <p:extLst>
      <p:ext uri="{BB962C8B-B14F-4D97-AF65-F5344CB8AC3E}">
        <p14:creationId xmlns:p14="http://schemas.microsoft.com/office/powerpoint/2010/main" val="157765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13</a:t>
            </a:fld>
            <a:endParaRPr lang="en-GB"/>
          </a:p>
        </p:txBody>
      </p:sp>
    </p:spTree>
    <p:extLst>
      <p:ext uri="{BB962C8B-B14F-4D97-AF65-F5344CB8AC3E}">
        <p14:creationId xmlns:p14="http://schemas.microsoft.com/office/powerpoint/2010/main" val="432698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14</a:t>
            </a:fld>
            <a:endParaRPr lang="en-GB"/>
          </a:p>
        </p:txBody>
      </p:sp>
    </p:spTree>
    <p:extLst>
      <p:ext uri="{BB962C8B-B14F-4D97-AF65-F5344CB8AC3E}">
        <p14:creationId xmlns:p14="http://schemas.microsoft.com/office/powerpoint/2010/main" val="18025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15</a:t>
            </a:fld>
            <a:endParaRPr lang="en-GB"/>
          </a:p>
        </p:txBody>
      </p:sp>
    </p:spTree>
    <p:extLst>
      <p:ext uri="{BB962C8B-B14F-4D97-AF65-F5344CB8AC3E}">
        <p14:creationId xmlns:p14="http://schemas.microsoft.com/office/powerpoint/2010/main" val="42514782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16</a:t>
            </a:fld>
            <a:endParaRPr lang="en-GB"/>
          </a:p>
        </p:txBody>
      </p:sp>
    </p:spTree>
    <p:extLst>
      <p:ext uri="{BB962C8B-B14F-4D97-AF65-F5344CB8AC3E}">
        <p14:creationId xmlns:p14="http://schemas.microsoft.com/office/powerpoint/2010/main" val="4211013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38886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06817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42E568-C445-497C-A77E-3A87940D56DE}"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658838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42E568-C445-497C-A77E-3A87940D56DE}"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613184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42E568-C445-497C-A77E-3A87940D56DE}" type="datetimeFigureOut">
              <a:rPr lang="en-GB" smtClean="0"/>
              <a:t>10/07/2025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3680944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42E568-C445-497C-A77E-3A87940D56DE}" type="datetimeFigureOut">
              <a:rPr lang="en-GB" smtClean="0"/>
              <a:t>10/07/2025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2009835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42E568-C445-497C-A77E-3A87940D56DE}" type="datetimeFigureOut">
              <a:rPr lang="en-GB" smtClean="0"/>
              <a:t>10/07/2025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559695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42E568-C445-497C-A77E-3A87940D56DE}"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80295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42E568-C445-497C-A77E-3A87940D56DE}" type="datetimeFigureOut">
              <a:rPr lang="en-GB" smtClean="0"/>
              <a:t>10/07/2025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712648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3232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10/07/2025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3161773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42E568-C445-497C-A77E-3A87940D56DE}" type="datetimeFigureOut">
              <a:rPr lang="en-GB" smtClean="0"/>
              <a:t>10/07/2025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8E21F1-143B-4E48-ABCE-8391C065680E}" type="slidenum">
              <a:rPr lang="en-GB" smtClean="0"/>
              <a:t>‹#›</a:t>
            </a:fld>
            <a:endParaRPr lang="en-GB"/>
          </a:p>
        </p:txBody>
      </p:sp>
    </p:spTree>
    <p:extLst>
      <p:ext uri="{BB962C8B-B14F-4D97-AF65-F5344CB8AC3E}">
        <p14:creationId xmlns:p14="http://schemas.microsoft.com/office/powerpoint/2010/main" val="1207992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Westendschool@westendprimary.org.uk"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79465"/>
            <a:ext cx="9144000" cy="964883"/>
          </a:xfrm>
        </p:spPr>
        <p:txBody>
          <a:bodyPr>
            <a:normAutofit/>
          </a:bodyPr>
          <a:lstStyle/>
          <a:p>
            <a:r>
              <a:rPr lang="en-GB" b="1" dirty="0">
                <a:effectLst>
                  <a:outerShdw blurRad="38100" dist="38100" dir="2700000" algn="tl">
                    <a:srgbClr val="000000">
                      <a:alpha val="43137"/>
                    </a:srgbClr>
                  </a:outerShdw>
                </a:effectLst>
              </a:rPr>
              <a:t>Welcome to Year 6</a:t>
            </a:r>
          </a:p>
        </p:txBody>
      </p:sp>
      <p:pic>
        <p:nvPicPr>
          <p:cNvPr id="1026" name="Picture 2" descr="http://horsforth-woa.org/wp-content/uploads/2015/06/west-End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6007" y="1744348"/>
            <a:ext cx="2419985" cy="308324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CEC0AD-EBD6-4700-BBC8-36DEF8ED4FFC}"/>
              </a:ext>
            </a:extLst>
          </p:cNvPr>
          <p:cNvSpPr txBox="1">
            <a:spLocks/>
          </p:cNvSpPr>
          <p:nvPr/>
        </p:nvSpPr>
        <p:spPr>
          <a:xfrm>
            <a:off x="1824491" y="4900589"/>
            <a:ext cx="9144000" cy="96488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effectLst>
                  <a:outerShdw blurRad="38100" dist="38100" dir="2700000" algn="tl">
                    <a:srgbClr val="000000">
                      <a:alpha val="43137"/>
                    </a:srgbClr>
                  </a:outerShdw>
                </a:effectLst>
              </a:rPr>
              <a:t>Mr Harkins &amp; Mrs </a:t>
            </a:r>
            <a:r>
              <a:rPr lang="en-GB" b="1">
                <a:effectLst>
                  <a:outerShdw blurRad="38100" dist="38100" dir="2700000" algn="tl">
                    <a:srgbClr val="000000">
                      <a:alpha val="43137"/>
                    </a:srgbClr>
                  </a:outerShdw>
                </a:effectLst>
              </a:rPr>
              <a:t>Osmanaj</a:t>
            </a:r>
            <a:endParaRPr lang="en-GB" b="1" dirty="0">
              <a:effectLst>
                <a:outerShdw blurRad="38100" dist="38100" dir="2700000" algn="tl">
                  <a:srgbClr val="000000">
                    <a:alpha val="43137"/>
                  </a:srgbClr>
                </a:outerShdw>
              </a:effectLst>
              <a:ea typeface="Calibri Light"/>
              <a:cs typeface="Calibri Light"/>
            </a:endParaRPr>
          </a:p>
        </p:txBody>
      </p:sp>
    </p:spTree>
    <p:extLst>
      <p:ext uri="{BB962C8B-B14F-4D97-AF65-F5344CB8AC3E}">
        <p14:creationId xmlns:p14="http://schemas.microsoft.com/office/powerpoint/2010/main" val="2813501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2" y="0"/>
            <a:ext cx="9144000" cy="1340528"/>
          </a:xfrm>
        </p:spPr>
        <p:txBody>
          <a:bodyPr>
            <a:normAutofit/>
          </a:bodyPr>
          <a:lstStyle/>
          <a:p>
            <a:r>
              <a:rPr lang="en-GB" dirty="0"/>
              <a:t>Daily Routines</a:t>
            </a:r>
          </a:p>
        </p:txBody>
      </p:sp>
      <p:sp>
        <p:nvSpPr>
          <p:cNvPr id="3" name="TextBox 2"/>
          <p:cNvSpPr txBox="1"/>
          <p:nvPr/>
        </p:nvSpPr>
        <p:spPr>
          <a:xfrm>
            <a:off x="782653" y="1420428"/>
            <a:ext cx="10758318" cy="5016758"/>
          </a:xfrm>
          <a:prstGeom prst="rect">
            <a:avLst/>
          </a:prstGeom>
          <a:noFill/>
        </p:spPr>
        <p:txBody>
          <a:bodyPr wrap="square" rtlCol="0">
            <a:spAutoFit/>
          </a:bodyPr>
          <a:lstStyle/>
          <a:p>
            <a:pPr marL="285750" indent="-285750">
              <a:buFont typeface="Arial" panose="020B0604020202020204" pitchFamily="34" charset="0"/>
              <a:buChar char="•"/>
            </a:pPr>
            <a:r>
              <a:rPr lang="en-GB" sz="3200" dirty="0"/>
              <a:t>Classroom doors are opened at 8:45am and will be closed at 8:50am.</a:t>
            </a:r>
          </a:p>
          <a:p>
            <a:endParaRPr lang="en-GB" sz="3200" dirty="0"/>
          </a:p>
          <a:p>
            <a:pPr marL="285750" indent="-285750">
              <a:buFont typeface="Arial" panose="020B0604020202020204" pitchFamily="34" charset="0"/>
              <a:buChar char="•"/>
            </a:pPr>
            <a:r>
              <a:rPr lang="en-GB" sz="3200" dirty="0"/>
              <a:t>We are available most evening straight after school (apart from Wednesdays when we have staff meetings) if you need to talk to us.</a:t>
            </a:r>
          </a:p>
          <a:p>
            <a:endParaRPr lang="en-GB" sz="3200" dirty="0"/>
          </a:p>
          <a:p>
            <a:pPr marL="285750" indent="-285750">
              <a:buFont typeface="Arial" panose="020B0604020202020204" pitchFamily="34" charset="0"/>
              <a:buChar char="•"/>
            </a:pPr>
            <a:r>
              <a:rPr lang="en-GB" sz="3200" dirty="0"/>
              <a:t>Email or phone the school office if you wish to pass on a message.  We will not be able to get back to you during learning time, but will try to do so within the next day.</a:t>
            </a:r>
          </a:p>
        </p:txBody>
      </p:sp>
    </p:spTree>
    <p:extLst>
      <p:ext uri="{BB962C8B-B14F-4D97-AF65-F5344CB8AC3E}">
        <p14:creationId xmlns:p14="http://schemas.microsoft.com/office/powerpoint/2010/main" val="373348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6457" y="500062"/>
            <a:ext cx="4572084" cy="1325563"/>
          </a:xfrm>
        </p:spPr>
        <p:txBody>
          <a:bodyPr>
            <a:normAutofit/>
          </a:bodyPr>
          <a:lstStyle/>
          <a:p>
            <a:r>
              <a:rPr lang="en-GB" sz="6000" dirty="0"/>
              <a:t>Safeguarding </a:t>
            </a:r>
          </a:p>
        </p:txBody>
      </p:sp>
      <p:sp>
        <p:nvSpPr>
          <p:cNvPr id="3" name="Content Placeholder 2"/>
          <p:cNvSpPr>
            <a:spLocks noGrp="1"/>
          </p:cNvSpPr>
          <p:nvPr>
            <p:ph idx="1"/>
          </p:nvPr>
        </p:nvSpPr>
        <p:spPr>
          <a:xfrm>
            <a:off x="838199" y="1825625"/>
            <a:ext cx="11084859" cy="4351338"/>
          </a:xfrm>
        </p:spPr>
        <p:txBody>
          <a:bodyPr>
            <a:normAutofit fontScale="92500" lnSpcReduction="20000"/>
          </a:bodyPr>
          <a:lstStyle/>
          <a:p>
            <a:pPr marL="0" indent="0">
              <a:buNone/>
            </a:pPr>
            <a:r>
              <a:rPr lang="en-GB" sz="3600" dirty="0"/>
              <a:t>Going home arrangements</a:t>
            </a:r>
          </a:p>
          <a:p>
            <a:pPr marL="0" indent="0">
              <a:buNone/>
            </a:pPr>
            <a:r>
              <a:rPr lang="en-GB" dirty="0"/>
              <a:t>Children will be dismissed by the classroom door. Children are reminded if they are expecting to be collected and their parent/carer has not arrived to return to their classroom or the school office. If your child is expected to walk home on their own, you must inform the school as part of their going home arrangement forms.  </a:t>
            </a:r>
            <a:br>
              <a:rPr lang="en-GB" dirty="0"/>
            </a:br>
            <a:r>
              <a:rPr lang="en-GB" dirty="0"/>
              <a:t>Parents will be asked to update their contact details and complete a going home arrangements form in preparation for each school year</a:t>
            </a:r>
          </a:p>
          <a:p>
            <a:pPr marL="0" indent="0">
              <a:buNone/>
            </a:pPr>
            <a:br>
              <a:rPr lang="en-GB" sz="3600" dirty="0"/>
            </a:br>
            <a:r>
              <a:rPr lang="en-GB" sz="3600" dirty="0"/>
              <a:t>Changes in pick ups </a:t>
            </a:r>
          </a:p>
          <a:p>
            <a:pPr marL="0" indent="0">
              <a:buNone/>
            </a:pPr>
            <a:r>
              <a:rPr lang="en-GB" dirty="0"/>
              <a:t>If you need to pass on a message for your child about a change of arrangements, please contact the school office during the day.  They will pass this message on.</a:t>
            </a:r>
          </a:p>
          <a:p>
            <a:pPr marL="0" indent="0">
              <a:buNone/>
            </a:pPr>
            <a:endParaRPr lang="en-GB" sz="3600" dirty="0"/>
          </a:p>
        </p:txBody>
      </p:sp>
    </p:spTree>
    <p:extLst>
      <p:ext uri="{BB962C8B-B14F-4D97-AF65-F5344CB8AC3E}">
        <p14:creationId xmlns:p14="http://schemas.microsoft.com/office/powerpoint/2010/main" val="972671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3951" y="0"/>
            <a:ext cx="9144000" cy="1127802"/>
          </a:xfrm>
        </p:spPr>
        <p:txBody>
          <a:bodyPr>
            <a:normAutofit/>
          </a:bodyPr>
          <a:lstStyle/>
          <a:p>
            <a:r>
              <a:rPr lang="en-GB" dirty="0"/>
              <a:t>Behaviour </a:t>
            </a:r>
          </a:p>
        </p:txBody>
      </p:sp>
      <p:sp>
        <p:nvSpPr>
          <p:cNvPr id="3" name="TextBox 2">
            <a:extLst>
              <a:ext uri="{FF2B5EF4-FFF2-40B4-BE49-F238E27FC236}">
                <a16:creationId xmlns:a16="http://schemas.microsoft.com/office/drawing/2014/main" id="{19977CD0-2778-A605-E0CC-1ACC5D8C9F7C}"/>
              </a:ext>
            </a:extLst>
          </p:cNvPr>
          <p:cNvSpPr txBox="1"/>
          <p:nvPr/>
        </p:nvSpPr>
        <p:spPr>
          <a:xfrm>
            <a:off x="1740657" y="4905760"/>
            <a:ext cx="9055222" cy="1384995"/>
          </a:xfrm>
          <a:prstGeom prst="rect">
            <a:avLst/>
          </a:prstGeom>
          <a:noFill/>
        </p:spPr>
        <p:txBody>
          <a:bodyPr wrap="square" rtlCol="0">
            <a:spAutoFit/>
          </a:bodyPr>
          <a:lstStyle/>
          <a:p>
            <a:pPr algn="ctr"/>
            <a:r>
              <a:rPr lang="en-US" sz="2800" dirty="0"/>
              <a:t>We will start the year creating our class code of conduct as well as reviewing the rules and expectations.   Our aim is to show our school values in everything we do!</a:t>
            </a:r>
          </a:p>
        </p:txBody>
      </p:sp>
      <p:pic>
        <p:nvPicPr>
          <p:cNvPr id="6" name="Picture 5">
            <a:extLst>
              <a:ext uri="{FF2B5EF4-FFF2-40B4-BE49-F238E27FC236}">
                <a16:creationId xmlns:a16="http://schemas.microsoft.com/office/drawing/2014/main" id="{0B0FD43C-B711-2A91-E0B7-4472802F246C}"/>
              </a:ext>
            </a:extLst>
          </p:cNvPr>
          <p:cNvPicPr>
            <a:picLocks noChangeAspect="1"/>
          </p:cNvPicPr>
          <p:nvPr/>
        </p:nvPicPr>
        <p:blipFill rotWithShape="1">
          <a:blip r:embed="rId3"/>
          <a:srcRect l="31631" t="27421" r="26386" b="34803"/>
          <a:stretch/>
        </p:blipFill>
        <p:spPr>
          <a:xfrm>
            <a:off x="2433430" y="1127802"/>
            <a:ext cx="7325139" cy="3535701"/>
          </a:xfrm>
          <a:prstGeom prst="rect">
            <a:avLst/>
          </a:prstGeom>
        </p:spPr>
      </p:pic>
    </p:spTree>
    <p:extLst>
      <p:ext uri="{BB962C8B-B14F-4D97-AF65-F5344CB8AC3E}">
        <p14:creationId xmlns:p14="http://schemas.microsoft.com/office/powerpoint/2010/main" val="3211970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DB782-F570-E41F-8EEE-0780D263CA32}"/>
              </a:ext>
            </a:extLst>
          </p:cNvPr>
          <p:cNvSpPr>
            <a:spLocks noGrp="1"/>
          </p:cNvSpPr>
          <p:nvPr>
            <p:ph type="title"/>
          </p:nvPr>
        </p:nvSpPr>
        <p:spPr/>
        <p:txBody>
          <a:bodyPr/>
          <a:lstStyle/>
          <a:p>
            <a:r>
              <a:rPr lang="en-US" dirty="0"/>
              <a:t>Uniform and resources</a:t>
            </a:r>
          </a:p>
        </p:txBody>
      </p:sp>
      <p:sp>
        <p:nvSpPr>
          <p:cNvPr id="3" name="Content Placeholder 2">
            <a:extLst>
              <a:ext uri="{FF2B5EF4-FFF2-40B4-BE49-F238E27FC236}">
                <a16:creationId xmlns:a16="http://schemas.microsoft.com/office/drawing/2014/main" id="{D068EC66-5C5E-3121-43BF-AF35B771A64F}"/>
              </a:ext>
            </a:extLst>
          </p:cNvPr>
          <p:cNvSpPr>
            <a:spLocks noGrp="1"/>
          </p:cNvSpPr>
          <p:nvPr>
            <p:ph idx="1"/>
          </p:nvPr>
        </p:nvSpPr>
        <p:spPr>
          <a:xfrm>
            <a:off x="838200" y="1390619"/>
            <a:ext cx="10515600" cy="4351338"/>
          </a:xfrm>
        </p:spPr>
        <p:txBody>
          <a:bodyPr vert="horz" lIns="91440" tIns="45720" rIns="91440" bIns="45720" rtlCol="0" anchor="t">
            <a:normAutofit fontScale="62500" lnSpcReduction="20000"/>
          </a:bodyPr>
          <a:lstStyle/>
          <a:p>
            <a:pPr marL="0" indent="0">
              <a:buNone/>
            </a:pPr>
            <a:r>
              <a:rPr lang="en-US" sz="2800" b="1" i="0" u="sng" dirty="0">
                <a:solidFill>
                  <a:srgbClr val="000000"/>
                </a:solidFill>
                <a:effectLst/>
                <a:latin typeface="Arial"/>
                <a:cs typeface="Arial"/>
              </a:rPr>
              <a:t>Uniform and bags:</a:t>
            </a:r>
          </a:p>
          <a:p>
            <a:pPr marL="0" indent="0">
              <a:buNone/>
            </a:pPr>
            <a:r>
              <a:rPr lang="en-US" sz="2800" b="0" i="0" dirty="0">
                <a:solidFill>
                  <a:srgbClr val="000000"/>
                </a:solidFill>
                <a:effectLst/>
                <a:latin typeface="Arial"/>
                <a:cs typeface="Arial"/>
              </a:rPr>
              <a:t>School uniform is a royal blue sweatshirt / cardigan, white polo shirt with dark trousers, skirt or pinafore, (Blue gingham dresses can be worn in the summer). Children need to have smart, sensible and safe black or navy-blue footwear which is suitable for active playtimes as well as for wearing in the classroom. Sweatshirts/cardigan, and polo shirts, embroidered with the school name and logo can be bought throughout the year from school. These items (without logo) are available at good prices from a wide range of shops and supermarkets. Sports kit consists of plain shorts or skorts (of a suitable length) and house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T shirt and indoor pumps, (T shirts with logos in the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of your house team and pumps can be bought through school or alternatively plain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T shirts from shops). A track suit and trainers for outdoor wear are also needed from Year 2 upwards. It will be assumed that children in different </a:t>
            </a:r>
            <a:r>
              <a:rPr lang="en-US" sz="2800" b="0" i="0" dirty="0" err="1">
                <a:solidFill>
                  <a:srgbClr val="000000"/>
                </a:solidFill>
                <a:effectLst/>
                <a:latin typeface="Arial"/>
                <a:cs typeface="Arial"/>
              </a:rPr>
              <a:t>coloured</a:t>
            </a:r>
            <a:r>
              <a:rPr lang="en-US" sz="2800" b="0" i="0" dirty="0">
                <a:solidFill>
                  <a:srgbClr val="000000"/>
                </a:solidFill>
                <a:effectLst/>
                <a:latin typeface="Arial"/>
                <a:cs typeface="Arial"/>
              </a:rPr>
              <a:t> tops have brought them to keep warm under coats for outdoor play and they will be asked to remove them and hang them in the cloakrooms after playtime.</a:t>
            </a:r>
            <a:r>
              <a:rPr lang="en-US" dirty="0">
                <a:solidFill>
                  <a:srgbClr val="000000"/>
                </a:solidFill>
                <a:latin typeface="Arial"/>
                <a:cs typeface="Arial"/>
              </a:rPr>
              <a:t> </a:t>
            </a:r>
            <a:endParaRPr lang="en-US" sz="2800" b="0" i="0" dirty="0">
              <a:solidFill>
                <a:srgbClr val="000000"/>
              </a:solidFill>
              <a:effectLst/>
              <a:latin typeface="Arial" panose="020B0604020202020204" pitchFamily="34" charset="0"/>
            </a:endParaRPr>
          </a:p>
          <a:p>
            <a:pPr marL="0" indent="0">
              <a:buNone/>
            </a:pPr>
            <a:r>
              <a:rPr lang="en-US" sz="2800" b="0" i="0" dirty="0">
                <a:solidFill>
                  <a:srgbClr val="000000"/>
                </a:solidFill>
                <a:effectLst/>
                <a:latin typeface="Arial" panose="020B0604020202020204" pitchFamily="34" charset="0"/>
              </a:rPr>
              <a:t>PLEASE NAME ALL CLOTHING INCLUDING SHOES! </a:t>
            </a:r>
          </a:p>
          <a:p>
            <a:pPr marL="0" indent="0">
              <a:buNone/>
            </a:pPr>
            <a:r>
              <a:rPr lang="en-US" sz="2800" b="1" i="0" u="sng" dirty="0">
                <a:solidFill>
                  <a:srgbClr val="000000"/>
                </a:solidFill>
                <a:effectLst/>
                <a:latin typeface="Arial" panose="020B0604020202020204" pitchFamily="34" charset="0"/>
              </a:rPr>
              <a:t>Bags</a:t>
            </a:r>
            <a:r>
              <a:rPr lang="en-US" sz="2800" b="0" i="0" dirty="0">
                <a:solidFill>
                  <a:srgbClr val="000000"/>
                </a:solidFill>
                <a:effectLst/>
                <a:latin typeface="Arial" panose="020B0604020202020204" pitchFamily="34" charset="0"/>
              </a:rPr>
              <a:t>: We ask that children in Key Stage 2 bring their belongings in a small bag that fits in their trays in order to save space in classrooms. </a:t>
            </a:r>
          </a:p>
          <a:p>
            <a:pPr marL="0" indent="0">
              <a:buNone/>
            </a:pPr>
            <a:r>
              <a:rPr lang="en-US" sz="2800" b="1" i="0" u="sng" dirty="0" err="1">
                <a:solidFill>
                  <a:srgbClr val="000000"/>
                </a:solidFill>
                <a:effectLst/>
                <a:latin typeface="Arial" panose="020B0604020202020204" pitchFamily="34" charset="0"/>
              </a:rPr>
              <a:t>Jewellery</a:t>
            </a:r>
            <a:r>
              <a:rPr lang="en-US" sz="2800" b="0" i="0" dirty="0">
                <a:solidFill>
                  <a:srgbClr val="000000"/>
                </a:solidFill>
                <a:effectLst/>
                <a:latin typeface="Arial" panose="020B0604020202020204" pitchFamily="34" charset="0"/>
              </a:rPr>
              <a:t>: We ask that children do not wear </a:t>
            </a:r>
            <a:r>
              <a:rPr lang="en-US" sz="2800" b="0" i="0" dirty="0" err="1">
                <a:solidFill>
                  <a:srgbClr val="000000"/>
                </a:solidFill>
                <a:effectLst/>
                <a:latin typeface="Arial" panose="020B0604020202020204" pitchFamily="34" charset="0"/>
              </a:rPr>
              <a:t>jewellery</a:t>
            </a:r>
            <a:r>
              <a:rPr lang="en-US" sz="2800" b="0" i="0" dirty="0">
                <a:solidFill>
                  <a:srgbClr val="000000"/>
                </a:solidFill>
                <a:effectLst/>
                <a:latin typeface="Arial" panose="020B0604020202020204" pitchFamily="34" charset="0"/>
              </a:rPr>
              <a:t> for school as, when playing, it can be unsafe to wear. If a child has their ears pierced, we ask for studs only please. If these cannot be removed for PE, they will be covered with tape. </a:t>
            </a:r>
            <a:endParaRPr lang="en-US" sz="2800" dirty="0">
              <a:highlight>
                <a:srgbClr val="FFFF00"/>
              </a:highlight>
              <a:latin typeface="+mj-lt"/>
            </a:endParaRPr>
          </a:p>
          <a:p>
            <a:pPr marL="0" indent="0">
              <a:buNone/>
            </a:pPr>
            <a:endParaRPr lang="en-US" dirty="0"/>
          </a:p>
        </p:txBody>
      </p:sp>
    </p:spTree>
    <p:extLst>
      <p:ext uri="{BB962C8B-B14F-4D97-AF65-F5344CB8AC3E}">
        <p14:creationId xmlns:p14="http://schemas.microsoft.com/office/powerpoint/2010/main" val="266296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87F7340-9D93-D075-EE96-D0F111CA16DE}"/>
              </a:ext>
            </a:extLst>
          </p:cNvPr>
          <p:cNvSpPr>
            <a:spLocks noGrp="1"/>
          </p:cNvSpPr>
          <p:nvPr>
            <p:ph type="ctrTitle"/>
          </p:nvPr>
        </p:nvSpPr>
        <p:spPr>
          <a:xfrm>
            <a:off x="1524000" y="325950"/>
            <a:ext cx="9144000" cy="735934"/>
          </a:xfrm>
        </p:spPr>
        <p:txBody>
          <a:bodyPr>
            <a:normAutofit fontScale="90000"/>
          </a:bodyPr>
          <a:lstStyle/>
          <a:p>
            <a:r>
              <a:rPr lang="en-US" dirty="0"/>
              <a:t>Communication</a:t>
            </a:r>
            <a:endParaRPr lang="en-GB" dirty="0"/>
          </a:p>
        </p:txBody>
      </p:sp>
      <p:sp>
        <p:nvSpPr>
          <p:cNvPr id="6" name="TextBox 5">
            <a:extLst>
              <a:ext uri="{FF2B5EF4-FFF2-40B4-BE49-F238E27FC236}">
                <a16:creationId xmlns:a16="http://schemas.microsoft.com/office/drawing/2014/main" id="{E564C975-4690-0057-311C-455779286D22}"/>
              </a:ext>
            </a:extLst>
          </p:cNvPr>
          <p:cNvSpPr txBox="1"/>
          <p:nvPr/>
        </p:nvSpPr>
        <p:spPr>
          <a:xfrm>
            <a:off x="825909" y="935846"/>
            <a:ext cx="10958052" cy="5509200"/>
          </a:xfrm>
          <a:prstGeom prst="rect">
            <a:avLst/>
          </a:prstGeom>
          <a:noFill/>
        </p:spPr>
        <p:txBody>
          <a:bodyPr wrap="square" rtlCol="0">
            <a:spAutoFit/>
          </a:bodyPr>
          <a:lstStyle/>
          <a:p>
            <a:r>
              <a:rPr lang="en-US" sz="3200" dirty="0">
                <a:hlinkClick r:id="rId3"/>
              </a:rPr>
              <a:t>Westendschool@westendprimary.org.uk</a:t>
            </a:r>
            <a:r>
              <a:rPr lang="en-US" sz="3200" dirty="0"/>
              <a:t>  - email address for most correspondence </a:t>
            </a:r>
          </a:p>
          <a:p>
            <a:endParaRPr lang="en-US" sz="3200" dirty="0"/>
          </a:p>
          <a:p>
            <a:r>
              <a:rPr lang="en-US" sz="3200" dirty="0"/>
              <a:t>Westendprimary.org.uk – for overview of school life/policies/events </a:t>
            </a:r>
            <a:r>
              <a:rPr lang="en-US" sz="3200" dirty="0" err="1"/>
              <a:t>etc</a:t>
            </a:r>
            <a:endParaRPr lang="en-US" sz="3200" dirty="0"/>
          </a:p>
          <a:p>
            <a:endParaRPr lang="en-US" sz="3200" dirty="0"/>
          </a:p>
          <a:p>
            <a:r>
              <a:rPr lang="en-US" sz="3200" dirty="0" err="1"/>
              <a:t>Parentmail</a:t>
            </a:r>
            <a:r>
              <a:rPr lang="en-US" sz="3200" dirty="0"/>
              <a:t>- for forms, school wide letters, significant information  shop, reporting absences</a:t>
            </a:r>
          </a:p>
          <a:p>
            <a:endParaRPr lang="en-US" sz="3200" dirty="0"/>
          </a:p>
          <a:p>
            <a:r>
              <a:rPr lang="en-US" sz="3200" dirty="0"/>
              <a:t>In person for 1:1 discussion – parent’s evenings, SEN meetings </a:t>
            </a:r>
          </a:p>
          <a:p>
            <a:endParaRPr lang="en-GB" sz="3200" dirty="0"/>
          </a:p>
        </p:txBody>
      </p:sp>
    </p:spTree>
    <p:extLst>
      <p:ext uri="{BB962C8B-B14F-4D97-AF65-F5344CB8AC3E}">
        <p14:creationId xmlns:p14="http://schemas.microsoft.com/office/powerpoint/2010/main" val="174678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2" y="0"/>
            <a:ext cx="9144000" cy="1127760"/>
          </a:xfrm>
        </p:spPr>
        <p:txBody>
          <a:bodyPr>
            <a:normAutofit/>
          </a:bodyPr>
          <a:lstStyle/>
          <a:p>
            <a:r>
              <a:rPr lang="en-GB" dirty="0"/>
              <a:t>Homework</a:t>
            </a:r>
          </a:p>
        </p:txBody>
      </p:sp>
      <p:sp>
        <p:nvSpPr>
          <p:cNvPr id="5" name="Rectangle 4"/>
          <p:cNvSpPr/>
          <p:nvPr/>
        </p:nvSpPr>
        <p:spPr>
          <a:xfrm>
            <a:off x="278721" y="998593"/>
            <a:ext cx="11376982" cy="6432530"/>
          </a:xfrm>
          <a:prstGeom prst="rect">
            <a:avLst/>
          </a:prstGeom>
        </p:spPr>
        <p:txBody>
          <a:bodyPr wrap="square">
            <a:spAutoFit/>
          </a:bodyPr>
          <a:lstStyle/>
          <a:p>
            <a:r>
              <a:rPr lang="en-GB" sz="2800" b="1" dirty="0"/>
              <a:t>Set on a Monday to be returned by Monday</a:t>
            </a:r>
          </a:p>
          <a:p>
            <a:endParaRPr lang="en-GB" sz="2800" dirty="0"/>
          </a:p>
          <a:p>
            <a:r>
              <a:rPr lang="en-GB" sz="2800" dirty="0"/>
              <a:t>Usually following the format of:</a:t>
            </a:r>
            <a:br>
              <a:rPr lang="en-GB" sz="2800" dirty="0"/>
            </a:br>
            <a:endParaRPr lang="en-GB" sz="2800" dirty="0"/>
          </a:p>
          <a:p>
            <a:r>
              <a:rPr lang="en-GB" sz="2800" u="sng" dirty="0"/>
              <a:t>Weekly </a:t>
            </a:r>
          </a:p>
          <a:p>
            <a:r>
              <a:rPr lang="en-GB" sz="2600" dirty="0"/>
              <a:t>Maths task</a:t>
            </a:r>
            <a:br>
              <a:rPr lang="en-GB" sz="2600" dirty="0"/>
            </a:br>
            <a:r>
              <a:rPr lang="en-GB" sz="2600" dirty="0" err="1"/>
              <a:t>SPaG</a:t>
            </a:r>
            <a:r>
              <a:rPr lang="en-GB" sz="2600" dirty="0"/>
              <a:t>/spelling task</a:t>
            </a:r>
            <a:br>
              <a:rPr lang="en-GB" sz="2600" dirty="0"/>
            </a:br>
            <a:r>
              <a:rPr lang="en-GB" sz="2600" dirty="0"/>
              <a:t>reading task (we recommend that children try to read at least 4 times a week)</a:t>
            </a:r>
          </a:p>
          <a:p>
            <a:endParaRPr lang="en-GB" sz="2800" u="sng" dirty="0"/>
          </a:p>
          <a:p>
            <a:r>
              <a:rPr lang="en-GB" sz="2800" u="sng" dirty="0"/>
              <a:t>Additional tasks across the year related to wider curriculum</a:t>
            </a:r>
          </a:p>
          <a:p>
            <a:r>
              <a:rPr lang="en-GB" sz="2600" dirty="0"/>
              <a:t>creative activities  / research activities / school events and initiatives</a:t>
            </a:r>
          </a:p>
          <a:p>
            <a:endParaRPr lang="en-GB" sz="2800" dirty="0"/>
          </a:p>
          <a:p>
            <a:pPr marL="457200" indent="-457200" algn="ctr">
              <a:buFont typeface="Arial" panose="020B0604020202020204" pitchFamily="34" charset="0"/>
              <a:buChar char="•"/>
            </a:pPr>
            <a:endParaRPr lang="en-GB" sz="2800" dirty="0"/>
          </a:p>
          <a:p>
            <a:pPr algn="ctr"/>
            <a:endParaRPr lang="en-GB" sz="28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98814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9810" y="500062"/>
            <a:ext cx="9561250" cy="1325563"/>
          </a:xfrm>
        </p:spPr>
        <p:txBody>
          <a:bodyPr>
            <a:normAutofit fontScale="90000"/>
          </a:bodyPr>
          <a:lstStyle/>
          <a:p>
            <a:r>
              <a:rPr lang="en-GB" sz="6000" dirty="0"/>
              <a:t>Keeping Healthy – food and drink</a:t>
            </a:r>
          </a:p>
        </p:txBody>
      </p:sp>
      <p:sp>
        <p:nvSpPr>
          <p:cNvPr id="3" name="Content Placeholder 2"/>
          <p:cNvSpPr>
            <a:spLocks noGrp="1"/>
          </p:cNvSpPr>
          <p:nvPr>
            <p:ph idx="1"/>
          </p:nvPr>
        </p:nvSpPr>
        <p:spPr/>
        <p:txBody>
          <a:bodyPr>
            <a:normAutofit lnSpcReduction="10000"/>
          </a:bodyPr>
          <a:lstStyle/>
          <a:p>
            <a:pPr marL="0" indent="0">
              <a:buNone/>
            </a:pPr>
            <a:r>
              <a:rPr lang="en-GB" sz="3200" dirty="0"/>
              <a:t>Water bottles (named) children have access to water throughout the day – no juice please</a:t>
            </a:r>
            <a:br>
              <a:rPr lang="en-GB" sz="3200" dirty="0"/>
            </a:br>
            <a:br>
              <a:rPr lang="en-GB" sz="3200" dirty="0"/>
            </a:br>
            <a:r>
              <a:rPr lang="en-GB" sz="3200" dirty="0"/>
              <a:t>Fruit or vegetables only please.  Children can eat their snack from home during morning break</a:t>
            </a:r>
            <a:br>
              <a:rPr lang="en-GB" sz="3200" dirty="0"/>
            </a:br>
            <a:endParaRPr lang="en-GB" sz="3200" dirty="0"/>
          </a:p>
          <a:p>
            <a:pPr marL="0" indent="0">
              <a:buNone/>
            </a:pPr>
            <a:r>
              <a:rPr lang="en-GB" sz="3200" dirty="0"/>
              <a:t>School dinners or packed lunches. School dinners are changing. We will be able to let you know more in September.</a:t>
            </a:r>
          </a:p>
          <a:p>
            <a:pPr marL="0" indent="0">
              <a:buNone/>
            </a:pPr>
            <a:br>
              <a:rPr lang="en-GB" sz="3200" dirty="0"/>
            </a:br>
            <a:r>
              <a:rPr lang="en-GB" sz="3200" dirty="0"/>
              <a:t>Packed lunches – healthy food only please (no nuts).</a:t>
            </a:r>
          </a:p>
        </p:txBody>
      </p:sp>
    </p:spTree>
    <p:extLst>
      <p:ext uri="{BB962C8B-B14F-4D97-AF65-F5344CB8AC3E}">
        <p14:creationId xmlns:p14="http://schemas.microsoft.com/office/powerpoint/2010/main" val="1379730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1146D-7BD4-441C-A0F4-F1536EE42B68}"/>
              </a:ext>
            </a:extLst>
          </p:cNvPr>
          <p:cNvSpPr>
            <a:spLocks noGrp="1"/>
          </p:cNvSpPr>
          <p:nvPr>
            <p:ph type="title"/>
          </p:nvPr>
        </p:nvSpPr>
        <p:spPr/>
        <p:txBody>
          <a:bodyPr>
            <a:normAutofit/>
          </a:bodyPr>
          <a:lstStyle/>
          <a:p>
            <a:pPr algn="ctr"/>
            <a:r>
              <a:rPr lang="en-GB" sz="6000" dirty="0"/>
              <a:t>Keeping healthy - P.E</a:t>
            </a:r>
          </a:p>
        </p:txBody>
      </p:sp>
      <p:sp>
        <p:nvSpPr>
          <p:cNvPr id="3" name="Content Placeholder 2">
            <a:extLst>
              <a:ext uri="{FF2B5EF4-FFF2-40B4-BE49-F238E27FC236}">
                <a16:creationId xmlns:a16="http://schemas.microsoft.com/office/drawing/2014/main" id="{2DADEFCD-65B9-426C-87F7-F8E1E5A1F22F}"/>
              </a:ext>
            </a:extLst>
          </p:cNvPr>
          <p:cNvSpPr>
            <a:spLocks noGrp="1"/>
          </p:cNvSpPr>
          <p:nvPr>
            <p:ph idx="1"/>
          </p:nvPr>
        </p:nvSpPr>
        <p:spPr/>
        <p:txBody>
          <a:bodyPr vert="horz" lIns="91440" tIns="45720" rIns="91440" bIns="45720" rtlCol="0" anchor="t">
            <a:normAutofit/>
          </a:bodyPr>
          <a:lstStyle/>
          <a:p>
            <a:pPr marL="0" indent="0">
              <a:buNone/>
            </a:pPr>
            <a:r>
              <a:rPr lang="en-GB" dirty="0"/>
              <a:t>We do two formal PE lessons per week as well as additional physical challenges and activities throughout the week.</a:t>
            </a:r>
            <a:br>
              <a:rPr lang="en-GB" dirty="0"/>
            </a:br>
            <a:br>
              <a:rPr lang="en-GB" dirty="0"/>
            </a:br>
            <a:r>
              <a:rPr lang="en-GB" dirty="0"/>
              <a:t>Please make sure you child has the correct kit for their PE lessons.</a:t>
            </a:r>
            <a:br>
              <a:rPr lang="en-GB" dirty="0"/>
            </a:br>
            <a:br>
              <a:rPr lang="en-GB" dirty="0"/>
            </a:br>
            <a:r>
              <a:rPr lang="en-GB" dirty="0"/>
              <a:t>For the first term, the class PE day will be confirmed in September.</a:t>
            </a:r>
            <a:br>
              <a:rPr lang="en-GB" dirty="0"/>
            </a:br>
            <a:br>
              <a:rPr lang="en-GB" dirty="0"/>
            </a:br>
            <a:r>
              <a:rPr lang="en-GB" dirty="0"/>
              <a:t>Trainers, plain blue or black jogging bottoms or plain blue or black shorts, house colour t-shirt and jumper / hoody for outdoor PE (no jewellery, hair tied up please)</a:t>
            </a:r>
          </a:p>
        </p:txBody>
      </p:sp>
    </p:spTree>
    <p:extLst>
      <p:ext uri="{BB962C8B-B14F-4D97-AF65-F5344CB8AC3E}">
        <p14:creationId xmlns:p14="http://schemas.microsoft.com/office/powerpoint/2010/main" val="2900563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9810" y="500062"/>
            <a:ext cx="9561250" cy="1325563"/>
          </a:xfrm>
        </p:spPr>
        <p:txBody>
          <a:bodyPr>
            <a:normAutofit fontScale="90000"/>
          </a:bodyPr>
          <a:lstStyle/>
          <a:p>
            <a:r>
              <a:rPr lang="en-GB" sz="6000" dirty="0"/>
              <a:t>Keeping Healthy – Mental Health</a:t>
            </a:r>
          </a:p>
        </p:txBody>
      </p:sp>
      <p:sp>
        <p:nvSpPr>
          <p:cNvPr id="3" name="Content Placeholder 2"/>
          <p:cNvSpPr>
            <a:spLocks noGrp="1"/>
          </p:cNvSpPr>
          <p:nvPr>
            <p:ph idx="1"/>
          </p:nvPr>
        </p:nvSpPr>
        <p:spPr/>
        <p:txBody>
          <a:bodyPr>
            <a:normAutofit/>
          </a:bodyPr>
          <a:lstStyle/>
          <a:p>
            <a:pPr marL="0" indent="0">
              <a:buNone/>
            </a:pPr>
            <a:r>
              <a:rPr lang="en-US" sz="4000" dirty="0"/>
              <a:t>Zones of Regulation </a:t>
            </a:r>
          </a:p>
          <a:p>
            <a:pPr marL="0" indent="0">
              <a:buNone/>
            </a:pPr>
            <a:r>
              <a:rPr lang="en-US" sz="4000" dirty="0"/>
              <a:t>Mindful Activities</a:t>
            </a:r>
          </a:p>
          <a:p>
            <a:pPr marL="0" indent="0">
              <a:buNone/>
            </a:pPr>
            <a:r>
              <a:rPr lang="en-US" sz="4000" dirty="0"/>
              <a:t>Check-ins and trusted adults</a:t>
            </a:r>
          </a:p>
          <a:p>
            <a:pPr marL="0" indent="0">
              <a:buNone/>
            </a:pPr>
            <a:r>
              <a:rPr lang="en-US" sz="4000" dirty="0"/>
              <a:t>Pupil Voice </a:t>
            </a:r>
          </a:p>
          <a:p>
            <a:pPr marL="0" indent="0">
              <a:buNone/>
            </a:pPr>
            <a:r>
              <a:rPr lang="en-US" sz="4000" dirty="0"/>
              <a:t>Learning Outside </a:t>
            </a:r>
          </a:p>
          <a:p>
            <a:pPr marL="0" indent="0">
              <a:buNone/>
            </a:pPr>
            <a:r>
              <a:rPr lang="en-US" sz="4000" dirty="0"/>
              <a:t>Working with you! </a:t>
            </a:r>
          </a:p>
          <a:p>
            <a:pPr marL="0" indent="0">
              <a:buNone/>
            </a:pPr>
            <a:endParaRPr lang="en-US" sz="4000" dirty="0"/>
          </a:p>
          <a:p>
            <a:pPr marL="0" indent="0">
              <a:buNone/>
            </a:pPr>
            <a:endParaRPr lang="en-GB" sz="3200" dirty="0"/>
          </a:p>
        </p:txBody>
      </p:sp>
    </p:spTree>
    <p:extLst>
      <p:ext uri="{BB962C8B-B14F-4D97-AF65-F5344CB8AC3E}">
        <p14:creationId xmlns:p14="http://schemas.microsoft.com/office/powerpoint/2010/main" val="68138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Coming Up This Year…</a:t>
            </a:r>
          </a:p>
        </p:txBody>
      </p:sp>
      <p:sp>
        <p:nvSpPr>
          <p:cNvPr id="4" name="Content Placeholder 2"/>
          <p:cNvSpPr>
            <a:spLocks noGrp="1"/>
          </p:cNvSpPr>
          <p:nvPr>
            <p:ph idx="1"/>
          </p:nvPr>
        </p:nvSpPr>
        <p:spPr/>
        <p:txBody>
          <a:bodyPr>
            <a:normAutofit fontScale="92500" lnSpcReduction="10000"/>
          </a:bodyPr>
          <a:lstStyle/>
          <a:p>
            <a:pPr marL="0" indent="0">
              <a:buNone/>
            </a:pPr>
            <a:r>
              <a:rPr lang="en-GB" dirty="0"/>
              <a:t>Residential visit!</a:t>
            </a:r>
          </a:p>
          <a:p>
            <a:pPr marL="0" indent="0">
              <a:buNone/>
            </a:pPr>
            <a:r>
              <a:rPr lang="en-GB" dirty="0"/>
              <a:t>Christmas concert</a:t>
            </a:r>
          </a:p>
          <a:p>
            <a:pPr marL="0" indent="0">
              <a:buNone/>
            </a:pPr>
            <a:r>
              <a:rPr lang="en-GB" dirty="0"/>
              <a:t>Class celebration events and assemblies</a:t>
            </a:r>
          </a:p>
          <a:p>
            <a:pPr marL="0" indent="0">
              <a:buNone/>
            </a:pPr>
            <a:r>
              <a:rPr lang="en-GB" dirty="0"/>
              <a:t>Visits and visitors (there are costs linked to some of these) – Gurdwara and Peace </a:t>
            </a:r>
            <a:r>
              <a:rPr lang="en-GB"/>
              <a:t>Museum workshop</a:t>
            </a:r>
            <a:endParaRPr lang="en-GB" dirty="0"/>
          </a:p>
          <a:p>
            <a:pPr marL="0" indent="0">
              <a:buNone/>
            </a:pPr>
            <a:r>
              <a:rPr lang="en-GB" dirty="0"/>
              <a:t>Whole school themed days and weeks</a:t>
            </a:r>
          </a:p>
          <a:p>
            <a:pPr marL="0" indent="0">
              <a:buNone/>
            </a:pPr>
            <a:r>
              <a:rPr lang="en-GB" dirty="0"/>
              <a:t>SATs (these take place in May further information will be shared with parents ahead of these)</a:t>
            </a:r>
          </a:p>
          <a:p>
            <a:pPr marL="0" indent="0">
              <a:buNone/>
            </a:pPr>
            <a:r>
              <a:rPr lang="en-GB" dirty="0"/>
              <a:t>Sports day and sporting events</a:t>
            </a:r>
          </a:p>
          <a:p>
            <a:pPr marL="0" indent="0">
              <a:buNone/>
            </a:pPr>
            <a:r>
              <a:rPr lang="en-GB" dirty="0"/>
              <a:t>Year 6 production</a:t>
            </a:r>
          </a:p>
          <a:p>
            <a:pPr marL="0" indent="0">
              <a:buNone/>
            </a:pPr>
            <a:endParaRPr lang="en-GB" sz="2400" dirty="0"/>
          </a:p>
        </p:txBody>
      </p:sp>
    </p:spTree>
    <p:extLst>
      <p:ext uri="{BB962C8B-B14F-4D97-AF65-F5344CB8AC3E}">
        <p14:creationId xmlns:p14="http://schemas.microsoft.com/office/powerpoint/2010/main" val="3862843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Our Curriculum – key skills</a:t>
            </a:r>
          </a:p>
        </p:txBody>
      </p:sp>
      <p:sp>
        <p:nvSpPr>
          <p:cNvPr id="4" name="Content Placeholder 2"/>
          <p:cNvSpPr>
            <a:spLocks noGrp="1"/>
          </p:cNvSpPr>
          <p:nvPr>
            <p:ph idx="1"/>
          </p:nvPr>
        </p:nvSpPr>
        <p:spPr>
          <a:xfrm>
            <a:off x="838200" y="1497151"/>
            <a:ext cx="10515600" cy="4351338"/>
          </a:xfrm>
        </p:spPr>
        <p:txBody>
          <a:bodyPr>
            <a:normAutofit fontScale="92500" lnSpcReduction="20000"/>
          </a:bodyPr>
          <a:lstStyle/>
          <a:p>
            <a:pPr marL="0" indent="0">
              <a:buNone/>
            </a:pPr>
            <a:r>
              <a:rPr lang="en-GB" dirty="0"/>
              <a:t>We focus on all times tables in Year 6 – for most this is revision knowledge to keep skills warm.</a:t>
            </a:r>
            <a:br>
              <a:rPr lang="en-GB" dirty="0"/>
            </a:br>
            <a:br>
              <a:rPr lang="en-GB" dirty="0"/>
            </a:br>
            <a:r>
              <a:rPr lang="en-GB" dirty="0"/>
              <a:t>We will be learning spellings from the Y5/6 word list as well as spellings from our year 6 curriculum.</a:t>
            </a:r>
          </a:p>
          <a:p>
            <a:pPr marL="0" indent="0">
              <a:buNone/>
            </a:pPr>
            <a:r>
              <a:rPr lang="en-GB" dirty="0"/>
              <a:t>Teamwork, debating skills, analysing and evaluating are central skills in the foundation subjects studied in Year 6.</a:t>
            </a:r>
          </a:p>
          <a:p>
            <a:pPr marL="0" indent="0">
              <a:buNone/>
            </a:pPr>
            <a:r>
              <a:rPr lang="en-GB" dirty="0"/>
              <a:t>In year 6, past SATs papers from a central part of our assessment framework. Your support in working with your children at home is invaluable and much appreciated, however please can we ask that you do not use past papers at home. This often distorts children’s scores at home and can hide gaps in their learning. We are happy to help with alternative resources should you need them.</a:t>
            </a:r>
          </a:p>
          <a:p>
            <a:pPr marL="0" indent="0">
              <a:buNone/>
            </a:pPr>
            <a:endParaRPr lang="en-GB" sz="2400" dirty="0"/>
          </a:p>
        </p:txBody>
      </p:sp>
    </p:spTree>
    <p:extLst>
      <p:ext uri="{BB962C8B-B14F-4D97-AF65-F5344CB8AC3E}">
        <p14:creationId xmlns:p14="http://schemas.microsoft.com/office/powerpoint/2010/main" val="2114569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Our Curriculum – overview</a:t>
            </a:r>
          </a:p>
        </p:txBody>
      </p:sp>
      <p:sp>
        <p:nvSpPr>
          <p:cNvPr id="4" name="Content Placeholder 2"/>
          <p:cNvSpPr>
            <a:spLocks noGrp="1"/>
          </p:cNvSpPr>
          <p:nvPr>
            <p:ph idx="1"/>
          </p:nvPr>
        </p:nvSpPr>
        <p:spPr>
          <a:xfrm>
            <a:off x="838200" y="1497151"/>
            <a:ext cx="10515600" cy="4351338"/>
          </a:xfrm>
        </p:spPr>
        <p:txBody>
          <a:bodyPr>
            <a:normAutofit/>
          </a:bodyPr>
          <a:lstStyle/>
          <a:p>
            <a:pPr marL="0" indent="0">
              <a:buNone/>
            </a:pPr>
            <a:r>
              <a:rPr lang="en-GB" dirty="0"/>
              <a:t>Over the course of the year we will be covering a broad and balanced curriculum. The overview map can be found on our class page of the school website.</a:t>
            </a:r>
            <a:endParaRPr lang="en-GB" dirty="0">
              <a:highlight>
                <a:srgbClr val="FFFF00"/>
              </a:highlight>
            </a:endParaRPr>
          </a:p>
          <a:p>
            <a:pPr marL="0" indent="0">
              <a:buNone/>
            </a:pPr>
            <a:endParaRPr lang="en-GB" sz="2400" dirty="0"/>
          </a:p>
        </p:txBody>
      </p:sp>
    </p:spTree>
    <p:extLst>
      <p:ext uri="{BB962C8B-B14F-4D97-AF65-F5344CB8AC3E}">
        <p14:creationId xmlns:p14="http://schemas.microsoft.com/office/powerpoint/2010/main" val="999365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How we will support your child</a:t>
            </a:r>
          </a:p>
        </p:txBody>
      </p:sp>
      <p:sp>
        <p:nvSpPr>
          <p:cNvPr id="4" name="Content Placeholder 2"/>
          <p:cNvSpPr>
            <a:spLocks noGrp="1"/>
          </p:cNvSpPr>
          <p:nvPr>
            <p:ph idx="1"/>
          </p:nvPr>
        </p:nvSpPr>
        <p:spPr>
          <a:xfrm>
            <a:off x="838200" y="1518082"/>
            <a:ext cx="10515600" cy="5339918"/>
          </a:xfrm>
        </p:spPr>
        <p:txBody>
          <a:bodyPr>
            <a:normAutofit fontScale="92500" lnSpcReduction="10000"/>
          </a:bodyPr>
          <a:lstStyle/>
          <a:p>
            <a:pPr marL="0" indent="0">
              <a:buNone/>
            </a:pPr>
            <a:r>
              <a:rPr lang="en-GB" dirty="0"/>
              <a:t>Visual prompts and displays around the classroom</a:t>
            </a:r>
            <a:br>
              <a:rPr lang="en-GB" dirty="0"/>
            </a:br>
            <a:br>
              <a:rPr lang="en-GB" dirty="0"/>
            </a:br>
            <a:r>
              <a:rPr lang="en-GB" dirty="0"/>
              <a:t>Differentiated activities</a:t>
            </a:r>
            <a:br>
              <a:rPr lang="en-GB" dirty="0"/>
            </a:br>
            <a:br>
              <a:rPr lang="en-GB" dirty="0"/>
            </a:br>
            <a:r>
              <a:rPr lang="en-GB" dirty="0"/>
              <a:t>Practical resources</a:t>
            </a:r>
            <a:br>
              <a:rPr lang="en-GB" dirty="0"/>
            </a:br>
            <a:br>
              <a:rPr lang="en-GB" dirty="0"/>
            </a:br>
            <a:r>
              <a:rPr lang="en-GB" dirty="0"/>
              <a:t>Dyslexia friendly colour schemes and lay out</a:t>
            </a:r>
            <a:br>
              <a:rPr lang="en-GB" dirty="0"/>
            </a:br>
            <a:endParaRPr lang="en-GB" dirty="0"/>
          </a:p>
          <a:p>
            <a:pPr marL="0" indent="0">
              <a:buNone/>
            </a:pPr>
            <a:r>
              <a:rPr lang="en-GB" dirty="0"/>
              <a:t>Analysis of assessment information to identify learning gaps</a:t>
            </a:r>
          </a:p>
          <a:p>
            <a:pPr marL="0" indent="0">
              <a:buNone/>
            </a:pPr>
            <a:br>
              <a:rPr lang="en-GB" dirty="0"/>
            </a:br>
            <a:r>
              <a:rPr lang="en-GB" dirty="0"/>
              <a:t>Small group and 1:1 work to pre teach tasks / recap work</a:t>
            </a:r>
            <a:br>
              <a:rPr lang="en-GB" dirty="0"/>
            </a:br>
            <a:br>
              <a:rPr lang="en-GB" dirty="0"/>
            </a:br>
            <a:r>
              <a:rPr lang="en-GB" dirty="0"/>
              <a:t>Personalised support plans (IPMS - these will be established in partnership with parents if needed)</a:t>
            </a:r>
            <a:br>
              <a:rPr lang="en-GB" dirty="0"/>
            </a:br>
            <a:endParaRPr lang="en-GB" dirty="0"/>
          </a:p>
          <a:p>
            <a:pPr marL="0" indent="0">
              <a:buNone/>
            </a:pPr>
            <a:endParaRPr lang="en-GB" dirty="0"/>
          </a:p>
          <a:p>
            <a:pPr marL="0" indent="0">
              <a:buNone/>
            </a:pPr>
            <a:endParaRPr lang="en-GB" sz="2400" dirty="0"/>
          </a:p>
        </p:txBody>
      </p:sp>
    </p:spTree>
    <p:extLst>
      <p:ext uri="{BB962C8B-B14F-4D97-AF65-F5344CB8AC3E}">
        <p14:creationId xmlns:p14="http://schemas.microsoft.com/office/powerpoint/2010/main" val="1647683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How we will challenge your child</a:t>
            </a:r>
          </a:p>
        </p:txBody>
      </p:sp>
      <p:sp>
        <p:nvSpPr>
          <p:cNvPr id="4" name="Content Placeholder 2"/>
          <p:cNvSpPr>
            <a:spLocks noGrp="1"/>
          </p:cNvSpPr>
          <p:nvPr>
            <p:ph idx="1"/>
          </p:nvPr>
        </p:nvSpPr>
        <p:spPr/>
        <p:txBody>
          <a:bodyPr>
            <a:normAutofit/>
          </a:bodyPr>
          <a:lstStyle/>
          <a:p>
            <a:pPr marL="0" indent="0">
              <a:buNone/>
            </a:pPr>
            <a:r>
              <a:rPr lang="en-GB" dirty="0"/>
              <a:t>Differentiated activities</a:t>
            </a:r>
            <a:br>
              <a:rPr lang="en-GB" dirty="0"/>
            </a:br>
            <a:endParaRPr lang="en-GB" dirty="0"/>
          </a:p>
          <a:p>
            <a:pPr marL="0" indent="0">
              <a:buNone/>
            </a:pPr>
            <a:r>
              <a:rPr lang="en-GB" dirty="0"/>
              <a:t>Questioning to support deeper understanding</a:t>
            </a:r>
            <a:br>
              <a:rPr lang="en-GB" dirty="0"/>
            </a:br>
            <a:endParaRPr lang="en-GB" dirty="0"/>
          </a:p>
          <a:p>
            <a:pPr marL="0" indent="0">
              <a:buNone/>
            </a:pPr>
            <a:r>
              <a:rPr lang="en-GB" dirty="0"/>
              <a:t>Task extension activities (yellow box challenges)</a:t>
            </a:r>
            <a:br>
              <a:rPr lang="en-GB" dirty="0"/>
            </a:br>
            <a:endParaRPr lang="en-GB" dirty="0"/>
          </a:p>
          <a:p>
            <a:pPr marL="0" indent="0">
              <a:buNone/>
            </a:pPr>
            <a:r>
              <a:rPr lang="en-GB" dirty="0"/>
              <a:t>Using skills to explain to others / demonstrate reasoning</a:t>
            </a:r>
          </a:p>
          <a:p>
            <a:pPr marL="0" indent="0">
              <a:buNone/>
            </a:pPr>
            <a:endParaRPr lang="en-GB" dirty="0"/>
          </a:p>
          <a:p>
            <a:pPr marL="0" indent="0">
              <a:buNone/>
            </a:pPr>
            <a:endParaRPr lang="en-GB" sz="2400" dirty="0"/>
          </a:p>
        </p:txBody>
      </p:sp>
    </p:spTree>
    <p:extLst>
      <p:ext uri="{BB962C8B-B14F-4D97-AF65-F5344CB8AC3E}">
        <p14:creationId xmlns:p14="http://schemas.microsoft.com/office/powerpoint/2010/main" val="493060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1" y="3036163"/>
            <a:ext cx="9144000" cy="2238207"/>
          </a:xfrm>
        </p:spPr>
        <p:txBody>
          <a:bodyPr>
            <a:normAutofit fontScale="90000"/>
          </a:bodyPr>
          <a:lstStyle/>
          <a:p>
            <a:pPr algn="l" fontAlgn="base"/>
            <a:br>
              <a:rPr lang="en-GB" dirty="0"/>
            </a:br>
            <a:br>
              <a:rPr lang="en-GB" dirty="0"/>
            </a:br>
            <a:br>
              <a:rPr lang="en-GB" dirty="0"/>
            </a:br>
            <a:br>
              <a:rPr lang="en-GB" dirty="0"/>
            </a:br>
            <a:br>
              <a:rPr lang="en-GB" dirty="0"/>
            </a:br>
            <a:br>
              <a:rPr lang="en-GB" dirty="0"/>
            </a:br>
            <a:br>
              <a:rPr lang="en-GB" dirty="0"/>
            </a:br>
            <a:br>
              <a:rPr lang="en-GB" dirty="0"/>
            </a:br>
            <a:br>
              <a:rPr lang="en-GB" dirty="0"/>
            </a:br>
            <a:r>
              <a:rPr lang="en-GB" dirty="0"/>
              <a:t>We are really looking forward to teaching your child next year!</a:t>
            </a:r>
            <a:br>
              <a:rPr lang="en-GB" dirty="0"/>
            </a:br>
            <a:br>
              <a:rPr lang="en-GB" dirty="0"/>
            </a:br>
            <a:r>
              <a:rPr lang="en-GB" dirty="0"/>
              <a:t>Thank you!</a:t>
            </a:r>
            <a:br>
              <a:rPr lang="en-US" b="0" i="0" dirty="0">
                <a:solidFill>
                  <a:srgbClr val="000000"/>
                </a:solidFill>
                <a:effectLst/>
                <a:latin typeface="Calibri" panose="020F0502020204030204" pitchFamily="34" charset="0"/>
              </a:rPr>
            </a:br>
            <a:br>
              <a:rPr lang="en-US" dirty="0"/>
            </a:br>
            <a:endParaRPr lang="en-GB" dirty="0"/>
          </a:p>
        </p:txBody>
      </p:sp>
      <p:sp>
        <p:nvSpPr>
          <p:cNvPr id="5" name="Rectangle 4"/>
          <p:cNvSpPr/>
          <p:nvPr/>
        </p:nvSpPr>
        <p:spPr>
          <a:xfrm>
            <a:off x="1170462" y="1706922"/>
            <a:ext cx="9593499" cy="954107"/>
          </a:xfrm>
          <a:prstGeom prst="rect">
            <a:avLst/>
          </a:prstGeom>
        </p:spPr>
        <p:txBody>
          <a:bodyPr wrap="square">
            <a:spAutoFit/>
          </a:bodyPr>
          <a:lstStyle/>
          <a:p>
            <a:endParaRPr lang="en-GB" sz="28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047459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21A0FEAFE3112479B7332AE8EEC96C5" ma:contentTypeVersion="13" ma:contentTypeDescription="Create a new document." ma:contentTypeScope="" ma:versionID="172855f3286d62c81702e90e154ea360">
  <xsd:schema xmlns:xsd="http://www.w3.org/2001/XMLSchema" xmlns:xs="http://www.w3.org/2001/XMLSchema" xmlns:p="http://schemas.microsoft.com/office/2006/metadata/properties" xmlns:ns2="df934b08-2e88-4746-8918-d9b5a29a7a0a" xmlns:ns3="d827044f-c5d8-4c0f-a028-ea533c133bc0" targetNamespace="http://schemas.microsoft.com/office/2006/metadata/properties" ma:root="true" ma:fieldsID="078ca08e12f3fd50e854f916b29c3b57" ns2:_="" ns3:_="">
    <xsd:import namespace="df934b08-2e88-4746-8918-d9b5a29a7a0a"/>
    <xsd:import namespace="d827044f-c5d8-4c0f-a028-ea533c133bc0"/>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934b08-2e88-4746-8918-d9b5a29a7a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20a2078d-627f-43d1-8e30-b5e58f97f5d9"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827044f-c5d8-4c0f-a028-ea533c133bc0"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5ac61c1-9c54-4064-8b67-3219490eda20}" ma:internalName="TaxCatchAll" ma:showField="CatchAllData" ma:web="d827044f-c5d8-4c0f-a028-ea533c133bc0">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f934b08-2e88-4746-8918-d9b5a29a7a0a">
      <Terms xmlns="http://schemas.microsoft.com/office/infopath/2007/PartnerControls"/>
    </lcf76f155ced4ddcb4097134ff3c332f>
    <TaxCatchAll xmlns="d827044f-c5d8-4c0f-a028-ea533c133bc0" xsi:nil="true"/>
  </documentManagement>
</p:properties>
</file>

<file path=customXml/itemProps1.xml><?xml version="1.0" encoding="utf-8"?>
<ds:datastoreItem xmlns:ds="http://schemas.openxmlformats.org/officeDocument/2006/customXml" ds:itemID="{294A3DB8-EB8D-4E7C-8C0F-2F50C0BF502F}">
  <ds:schemaRefs>
    <ds:schemaRef ds:uri="http://schemas.microsoft.com/sharepoint/v3/contenttype/forms"/>
  </ds:schemaRefs>
</ds:datastoreItem>
</file>

<file path=customXml/itemProps2.xml><?xml version="1.0" encoding="utf-8"?>
<ds:datastoreItem xmlns:ds="http://schemas.openxmlformats.org/officeDocument/2006/customXml" ds:itemID="{9C56459B-C26A-46D4-86EE-75AA024C44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934b08-2e88-4746-8918-d9b5a29a7a0a"/>
    <ds:schemaRef ds:uri="d827044f-c5d8-4c0f-a028-ea533c133b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B558344-440E-48F7-BC5C-EC5DE2801F71}">
  <ds:schemaRefs>
    <ds:schemaRef ds:uri="http://schemas.microsoft.com/office/2006/metadata/properties"/>
    <ds:schemaRef ds:uri="http://schemas.microsoft.com/office/infopath/2007/PartnerControls"/>
    <ds:schemaRef ds:uri="df934b08-2e88-4746-8918-d9b5a29a7a0a"/>
    <ds:schemaRef ds:uri="d827044f-c5d8-4c0f-a028-ea533c133bc0"/>
  </ds:schemaRefs>
</ds:datastoreItem>
</file>

<file path=docProps/app.xml><?xml version="1.0" encoding="utf-8"?>
<Properties xmlns="http://schemas.openxmlformats.org/officeDocument/2006/extended-properties" xmlns:vt="http://schemas.openxmlformats.org/officeDocument/2006/docPropsVTypes">
  <Template/>
  <TotalTime>1815</TotalTime>
  <Words>1274</Words>
  <Application>Microsoft Office PowerPoint</Application>
  <PresentationFormat>Widescreen</PresentationFormat>
  <Paragraphs>106</Paragraphs>
  <Slides>16</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Welcome to Year 6</vt:lpstr>
      <vt:lpstr>Daily Routines</vt:lpstr>
      <vt:lpstr>Safeguarding </vt:lpstr>
      <vt:lpstr>Behaviour </vt:lpstr>
      <vt:lpstr>Uniform and resources</vt:lpstr>
      <vt:lpstr>Communication</vt:lpstr>
      <vt:lpstr>Homework</vt:lpstr>
      <vt:lpstr>Keeping Healthy – food and drink</vt:lpstr>
      <vt:lpstr>Keeping healthy - P.E</vt:lpstr>
      <vt:lpstr>Keeping Healthy – Mental Health</vt:lpstr>
      <vt:lpstr>Coming Up This Year…</vt:lpstr>
      <vt:lpstr>Our Curriculum – key skills</vt:lpstr>
      <vt:lpstr>Our Curriculum – overview</vt:lpstr>
      <vt:lpstr>How we will support your child</vt:lpstr>
      <vt:lpstr>How we will challenge your child</vt:lpstr>
      <vt:lpstr>         We are really looking forward to teaching your child next year!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 and 6</dc:title>
  <dc:creator>zoe friend</dc:creator>
  <cp:lastModifiedBy>Andrew Harkins</cp:lastModifiedBy>
  <cp:revision>71</cp:revision>
  <cp:lastPrinted>2017-09-07T13:15:24Z</cp:lastPrinted>
  <dcterms:created xsi:type="dcterms:W3CDTF">2015-09-07T11:39:03Z</dcterms:created>
  <dcterms:modified xsi:type="dcterms:W3CDTF">2025-07-10T07:21:04Z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0x010100821A0FEAFE3112479B7332AE8EEC96C5</vt:lpwstr>
  </property>
  <property fmtid="{D5CDD505-2E9C-101B-9397-08002B2CF9AE}" pid="3" name="MediaServiceImageTags">
    <vt:lpwstr/>
  </property>
</Properties>
</file>