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2" autoAdjust="0"/>
    <p:restoredTop sz="94660"/>
  </p:normalViewPr>
  <p:slideViewPr>
    <p:cSldViewPr snapToGrid="0">
      <p:cViewPr varScale="1">
        <p:scale>
          <a:sx n="79" d="100"/>
          <a:sy n="79" d="100"/>
        </p:scale>
        <p:origin x="710"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F46ED80-483B-49EF-984F-5BFB7084519E}"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076941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46ED80-483B-49EF-984F-5BFB7084519E}"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990921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F46ED80-483B-49EF-984F-5BFB7084519E}"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2188374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F46ED80-483B-49EF-984F-5BFB7084519E}"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2715860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F46ED80-483B-49EF-984F-5BFB7084519E}" type="datetimeFigureOut">
              <a:rPr lang="en-GB" smtClean="0"/>
              <a:t>22/01/2025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725303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46ED80-483B-49EF-984F-5BFB7084519E}" type="datetimeFigureOut">
              <a:rPr lang="en-GB" smtClean="0"/>
              <a:t>22/01/2025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292683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46ED80-483B-49EF-984F-5BFB7084519E}" type="datetimeFigureOut">
              <a:rPr lang="en-GB" smtClean="0"/>
              <a:t>22/01/2025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101432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46ED80-483B-49EF-984F-5BFB7084519E}"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650195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46ED80-483B-49EF-984F-5BFB7084519E}" type="datetimeFigureOut">
              <a:rPr lang="en-GB" smtClean="0"/>
              <a:t>22/01/2025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509867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46ED80-483B-49EF-984F-5BFB7084519E}"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3559363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46ED80-483B-49EF-984F-5BFB7084519E}" type="datetimeFigureOut">
              <a:rPr lang="en-GB" smtClean="0"/>
              <a:t>22/01/2025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2E2E79-89F8-4744-ABD7-C1569B1552F0}" type="slidenum">
              <a:rPr lang="en-GB" smtClean="0"/>
              <a:t>‹#›</a:t>
            </a:fld>
            <a:endParaRPr lang="en-GB"/>
          </a:p>
        </p:txBody>
      </p:sp>
    </p:spTree>
    <p:extLst>
      <p:ext uri="{BB962C8B-B14F-4D97-AF65-F5344CB8AC3E}">
        <p14:creationId xmlns:p14="http://schemas.microsoft.com/office/powerpoint/2010/main" val="1945977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46ED80-483B-49EF-984F-5BFB7084519E}" type="datetimeFigureOut">
              <a:rPr lang="en-GB" smtClean="0"/>
              <a:t>22/01/2025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2E2E79-89F8-4744-ABD7-C1569B1552F0}" type="slidenum">
              <a:rPr lang="en-GB" smtClean="0"/>
              <a:t>‹#›</a:t>
            </a:fld>
            <a:endParaRPr lang="en-GB"/>
          </a:p>
        </p:txBody>
      </p:sp>
    </p:spTree>
    <p:extLst>
      <p:ext uri="{BB962C8B-B14F-4D97-AF65-F5344CB8AC3E}">
        <p14:creationId xmlns:p14="http://schemas.microsoft.com/office/powerpoint/2010/main" val="317656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98235" y="306383"/>
            <a:ext cx="226222" cy="408885"/>
          </a:xfrm>
          <a:prstGeom prst="rect">
            <a:avLst/>
          </a:prstGeom>
          <a:noFill/>
        </p:spPr>
        <p:txBody>
          <a:bodyPr wrap="square" rtlCol="0">
            <a:spAutoFit/>
          </a:bodyPr>
          <a:lstStyle/>
          <a:p>
            <a:endParaRPr lang="en-GB" dirty="0"/>
          </a:p>
        </p:txBody>
      </p:sp>
      <p:graphicFrame>
        <p:nvGraphicFramePr>
          <p:cNvPr id="19" name="Table 18"/>
          <p:cNvGraphicFramePr>
            <a:graphicFrameLocks noGrp="1"/>
          </p:cNvGraphicFramePr>
          <p:nvPr>
            <p:extLst>
              <p:ext uri="{D42A27DB-BD31-4B8C-83A1-F6EECF244321}">
                <p14:modId xmlns:p14="http://schemas.microsoft.com/office/powerpoint/2010/main" val="205620827"/>
              </p:ext>
            </p:extLst>
          </p:nvPr>
        </p:nvGraphicFramePr>
        <p:xfrm>
          <a:off x="690600" y="1552905"/>
          <a:ext cx="10840138" cy="5197842"/>
        </p:xfrm>
        <a:graphic>
          <a:graphicData uri="http://schemas.openxmlformats.org/drawingml/2006/table">
            <a:tbl>
              <a:tblPr firstRow="1" firstCol="1" bandRow="1">
                <a:tableStyleId>{5C22544A-7EE6-4342-B048-85BDC9FD1C3A}</a:tableStyleId>
              </a:tblPr>
              <a:tblGrid>
                <a:gridCol w="2709681">
                  <a:extLst>
                    <a:ext uri="{9D8B030D-6E8A-4147-A177-3AD203B41FA5}">
                      <a16:colId xmlns:a16="http://schemas.microsoft.com/office/drawing/2014/main" val="20000"/>
                    </a:ext>
                  </a:extLst>
                </a:gridCol>
                <a:gridCol w="2709681">
                  <a:extLst>
                    <a:ext uri="{9D8B030D-6E8A-4147-A177-3AD203B41FA5}">
                      <a16:colId xmlns:a16="http://schemas.microsoft.com/office/drawing/2014/main" val="20001"/>
                    </a:ext>
                  </a:extLst>
                </a:gridCol>
                <a:gridCol w="2710388">
                  <a:extLst>
                    <a:ext uri="{9D8B030D-6E8A-4147-A177-3AD203B41FA5}">
                      <a16:colId xmlns:a16="http://schemas.microsoft.com/office/drawing/2014/main" val="20002"/>
                    </a:ext>
                  </a:extLst>
                </a:gridCol>
                <a:gridCol w="2710388">
                  <a:extLst>
                    <a:ext uri="{9D8B030D-6E8A-4147-A177-3AD203B41FA5}">
                      <a16:colId xmlns:a16="http://schemas.microsoft.com/office/drawing/2014/main" val="20003"/>
                    </a:ext>
                  </a:extLst>
                </a:gridCol>
              </a:tblGrid>
              <a:tr h="2673231">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Rocks and Soils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dirty="0">
                          <a:solidFill>
                            <a:schemeClr val="tx1"/>
                          </a:solidFill>
                          <a:effectLst/>
                          <a:latin typeface="Comic Sans MS" panose="030F0702030302020204" pitchFamily="66" charset="0"/>
                        </a:rPr>
                        <a:t>Plan</a:t>
                      </a:r>
                      <a:r>
                        <a:rPr lang="en-GB" sz="1200" b="0" baseline="0" dirty="0">
                          <a:solidFill>
                            <a:schemeClr val="tx1"/>
                          </a:solidFill>
                          <a:effectLst/>
                          <a:latin typeface="Comic Sans MS" panose="030F0702030302020204" pitchFamily="66" charset="0"/>
                        </a:rPr>
                        <a:t> an investigation to find out which type of soil is the best for growing a plant.</a:t>
                      </a:r>
                    </a:p>
                    <a:p>
                      <a:pPr algn="ctr">
                        <a:lnSpc>
                          <a:spcPct val="107000"/>
                        </a:lnSpc>
                        <a:spcAft>
                          <a:spcPts val="0"/>
                        </a:spcAft>
                      </a:pPr>
                      <a:endParaRPr lang="en-GB" sz="1200" b="0" baseline="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Physical Health</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Keep an activity diary for a week and see how active you are. Can you beat yourself</a:t>
                      </a:r>
                      <a:r>
                        <a:rPr lang="en-GB" sz="1200" b="0" baseline="0" dirty="0">
                          <a:solidFill>
                            <a:schemeClr val="tx1"/>
                          </a:solidFill>
                          <a:effectLst/>
                          <a:latin typeface="Comic Sans MS" panose="030F0702030302020204" pitchFamily="66" charset="0"/>
                        </a:rPr>
                        <a:t> in the following week?</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South</a:t>
                      </a:r>
                      <a:r>
                        <a:rPr lang="en-GB" sz="1200" b="0" u="sng" baseline="0" dirty="0">
                          <a:solidFill>
                            <a:schemeClr val="tx1"/>
                          </a:solidFill>
                          <a:effectLst/>
                          <a:latin typeface="Comic Sans MS" panose="030F0702030302020204" pitchFamily="66" charset="0"/>
                        </a:rPr>
                        <a:t> America and the Rainforest</a:t>
                      </a:r>
                      <a:endParaRPr lang="en-GB" sz="1200" b="0" dirty="0">
                        <a:solidFill>
                          <a:schemeClr val="tx1"/>
                        </a:solidFill>
                        <a:effectLst/>
                        <a:latin typeface="Comic Sans MS" panose="030F0702030302020204" pitchFamily="66" charset="0"/>
                      </a:endParaRPr>
                    </a:p>
                    <a:p>
                      <a:pPr algn="ctr">
                        <a:lnSpc>
                          <a:spcPct val="107000"/>
                        </a:lnSpc>
                        <a:spcAft>
                          <a:spcPts val="0"/>
                        </a:spcAft>
                      </a:pP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Create</a:t>
                      </a:r>
                      <a:r>
                        <a:rPr lang="en-GB" sz="1200" b="0" baseline="0" dirty="0">
                          <a:solidFill>
                            <a:schemeClr val="tx1"/>
                          </a:solidFill>
                          <a:effectLst/>
                          <a:latin typeface="Comic Sans MS" panose="030F0702030302020204" pitchFamily="66" charset="0"/>
                        </a:rPr>
                        <a:t> a fact file about a different rainforest. How does it compare to the Amazon?</a:t>
                      </a:r>
                    </a:p>
                    <a:p>
                      <a:pPr algn="ctr">
                        <a:lnSpc>
                          <a:spcPct val="107000"/>
                        </a:lnSpc>
                        <a:spcAft>
                          <a:spcPts val="0"/>
                        </a:spcAft>
                      </a:pPr>
                      <a:endParaRPr lang="en-GB" sz="1200" b="0" baseline="0" dirty="0">
                        <a:solidFill>
                          <a:schemeClr val="tx1"/>
                        </a:solidFill>
                        <a:effectLst/>
                        <a:latin typeface="Comic Sans MS" panose="030F0702030302020204" pitchFamily="66" charset="0"/>
                      </a:endParaRPr>
                    </a:p>
                    <a:p>
                      <a:pPr algn="ctr">
                        <a:lnSpc>
                          <a:spcPct val="107000"/>
                        </a:lnSpc>
                        <a:spcAft>
                          <a:spcPts val="0"/>
                        </a:spcAft>
                      </a:pPr>
                      <a:endParaRPr lang="en-GB" sz="1200" b="0" dirty="0">
                        <a:solidFill>
                          <a:schemeClr val="tx1"/>
                        </a:solidFill>
                        <a:effectLst/>
                        <a:latin typeface="Comic Sans MS" panose="030F0702030302020204" pitchFamily="66"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Map Skills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Create a map of the UK. How many counties</a:t>
                      </a:r>
                      <a:r>
                        <a:rPr lang="en-GB" sz="1200" b="0" baseline="0" dirty="0">
                          <a:solidFill>
                            <a:schemeClr val="tx1"/>
                          </a:solidFill>
                          <a:effectLst/>
                          <a:latin typeface="Comic Sans MS" panose="030F0702030302020204" pitchFamily="66" charset="0"/>
                        </a:rPr>
                        <a:t> can you name? Can you label any forests in the UK?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524611">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Wandering Artist</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Sketch an animal that you would find in a forest in the UK. How is it different to</a:t>
                      </a:r>
                      <a:r>
                        <a:rPr lang="en-GB" sz="1200" b="0" baseline="0" dirty="0">
                          <a:solidFill>
                            <a:schemeClr val="tx1"/>
                          </a:solidFill>
                          <a:effectLst/>
                          <a:latin typeface="Comic Sans MS" panose="030F0702030302020204" pitchFamily="66" charset="0"/>
                        </a:rPr>
                        <a:t> an animal from the rainforest?</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Keeping Safe</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Think about</a:t>
                      </a:r>
                      <a:r>
                        <a:rPr lang="en-GB" sz="1200" b="0" baseline="0" dirty="0">
                          <a:solidFill>
                            <a:schemeClr val="tx1"/>
                          </a:solidFill>
                          <a:effectLst/>
                          <a:latin typeface="Comic Sans MS" panose="030F0702030302020204" pitchFamily="66" charset="0"/>
                        </a:rPr>
                        <a:t> road safety and create some ‘top tips’ for children walking home from school in the winter.</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Gymnastics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Research a famous gymnast. What</a:t>
                      </a:r>
                      <a:r>
                        <a:rPr lang="en-GB" sz="1200" b="0" baseline="0" dirty="0">
                          <a:solidFill>
                            <a:schemeClr val="tx1"/>
                          </a:solidFill>
                          <a:effectLst/>
                          <a:latin typeface="Comic Sans MS" panose="030F0702030302020204" pitchFamily="66" charset="0"/>
                        </a:rPr>
                        <a:t> is their event? How did they achieve their goals?</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1200" b="0" u="sng" dirty="0">
                          <a:solidFill>
                            <a:schemeClr val="tx1"/>
                          </a:solidFill>
                          <a:effectLst/>
                          <a:latin typeface="Comic Sans MS" panose="030F0702030302020204" pitchFamily="66" charset="0"/>
                        </a:rPr>
                        <a:t>Celebrations</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u="none" strike="noStrike"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Can you make some food that</a:t>
                      </a:r>
                      <a:r>
                        <a:rPr lang="en-GB" sz="1200" b="0" baseline="0" dirty="0">
                          <a:solidFill>
                            <a:schemeClr val="tx1"/>
                          </a:solidFill>
                          <a:effectLst/>
                          <a:latin typeface="Comic Sans MS" panose="030F0702030302020204" pitchFamily="66" charset="0"/>
                        </a:rPr>
                        <a:t> someone would eat as part of a celebration?</a:t>
                      </a:r>
                      <a:endParaRPr lang="en-GB" sz="1200" b="0" dirty="0">
                        <a:solidFill>
                          <a:schemeClr val="tx1"/>
                        </a:solidFill>
                        <a:effectLst/>
                        <a:latin typeface="Comic Sans MS" panose="030F0702030302020204" pitchFamily="66" charset="0"/>
                      </a:endParaRPr>
                    </a:p>
                    <a:p>
                      <a:pPr algn="ctr">
                        <a:lnSpc>
                          <a:spcPct val="107000"/>
                        </a:lnSpc>
                        <a:spcAft>
                          <a:spcPts val="0"/>
                        </a:spcAft>
                      </a:pPr>
                      <a:r>
                        <a:rPr lang="en-GB" sz="1200" b="0" dirty="0">
                          <a:solidFill>
                            <a:schemeClr val="tx1"/>
                          </a:solidFill>
                          <a:effectLst/>
                          <a:latin typeface="Comic Sans MS" panose="030F0702030302020204" pitchFamily="66" charset="0"/>
                        </a:rPr>
                        <a:t> </a:t>
                      </a:r>
                      <a:endParaRPr lang="en-GB" sz="12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8169" marR="5816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20" name="Rectangle 19" descr="Image result for image light and dark science"/>
          <p:cNvSpPr>
            <a:spLocks noChangeAspect="1" noChangeArrowheads="1"/>
          </p:cNvSpPr>
          <p:nvPr/>
        </p:nvSpPr>
        <p:spPr bwMode="auto">
          <a:xfrm>
            <a:off x="1253582" y="1872528"/>
            <a:ext cx="402740" cy="40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sp>
        <p:nvSpPr>
          <p:cNvPr id="21" name="Rectangle 20" descr="Image result for archaeologist"/>
          <p:cNvSpPr>
            <a:spLocks noChangeAspect="1" noChangeArrowheads="1"/>
          </p:cNvSpPr>
          <p:nvPr/>
        </p:nvSpPr>
        <p:spPr bwMode="auto">
          <a:xfrm>
            <a:off x="1253582" y="1872528"/>
            <a:ext cx="402740" cy="40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pic>
        <p:nvPicPr>
          <p:cNvPr id="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2809" y="2903918"/>
            <a:ext cx="1753600" cy="128373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8142" y="5288531"/>
            <a:ext cx="1042934" cy="115053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8358" y="5336215"/>
            <a:ext cx="2191998" cy="84323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p:cNvPicPr>
            <a:picLocks noChangeAspect="1"/>
          </p:cNvPicPr>
          <p:nvPr/>
        </p:nvPicPr>
        <p:blipFill>
          <a:blip r:embed="rId5"/>
          <a:stretch>
            <a:fillRect/>
          </a:stretch>
        </p:blipFill>
        <p:spPr>
          <a:xfrm>
            <a:off x="9744184" y="2926097"/>
            <a:ext cx="1160347" cy="1024407"/>
          </a:xfrm>
          <a:prstGeom prst="rect">
            <a:avLst/>
          </a:prstGeom>
        </p:spPr>
      </p:pic>
      <p:pic>
        <p:nvPicPr>
          <p:cNvPr id="26" name="Picture 25"/>
          <p:cNvPicPr>
            <a:picLocks noChangeAspect="1"/>
          </p:cNvPicPr>
          <p:nvPr/>
        </p:nvPicPr>
        <p:blipFill>
          <a:blip r:embed="rId6"/>
          <a:stretch>
            <a:fillRect/>
          </a:stretch>
        </p:blipFill>
        <p:spPr>
          <a:xfrm>
            <a:off x="1234791" y="5420123"/>
            <a:ext cx="1508478" cy="1022229"/>
          </a:xfrm>
          <a:prstGeom prst="rect">
            <a:avLst/>
          </a:prstGeom>
        </p:spPr>
      </p:pic>
      <p:pic>
        <p:nvPicPr>
          <p:cNvPr id="27" name="Picture 26"/>
          <p:cNvPicPr>
            <a:picLocks noChangeAspect="1"/>
          </p:cNvPicPr>
          <p:nvPr/>
        </p:nvPicPr>
        <p:blipFill rotWithShape="1">
          <a:blip r:embed="rId7"/>
          <a:srcRect b="13721"/>
          <a:stretch/>
        </p:blipFill>
        <p:spPr>
          <a:xfrm>
            <a:off x="6666870" y="5288531"/>
            <a:ext cx="1597233" cy="811744"/>
          </a:xfrm>
          <a:prstGeom prst="rect">
            <a:avLst/>
          </a:prstGeom>
        </p:spPr>
      </p:pic>
      <p:pic>
        <p:nvPicPr>
          <p:cNvPr id="28" name="Picture 27"/>
          <p:cNvPicPr>
            <a:picLocks noChangeAspect="1"/>
          </p:cNvPicPr>
          <p:nvPr/>
        </p:nvPicPr>
        <p:blipFill>
          <a:blip r:embed="rId8"/>
          <a:stretch>
            <a:fillRect/>
          </a:stretch>
        </p:blipFill>
        <p:spPr>
          <a:xfrm>
            <a:off x="1454952" y="2926097"/>
            <a:ext cx="1516026" cy="1002788"/>
          </a:xfrm>
          <a:prstGeom prst="rect">
            <a:avLst/>
          </a:prstGeom>
        </p:spPr>
      </p:pic>
      <p:pic>
        <p:nvPicPr>
          <p:cNvPr id="29" name="Picture 28"/>
          <p:cNvPicPr>
            <a:picLocks noChangeAspect="1"/>
          </p:cNvPicPr>
          <p:nvPr/>
        </p:nvPicPr>
        <p:blipFill>
          <a:blip r:embed="rId9"/>
          <a:stretch>
            <a:fillRect/>
          </a:stretch>
        </p:blipFill>
        <p:spPr>
          <a:xfrm>
            <a:off x="6949610" y="3071404"/>
            <a:ext cx="1002158" cy="1002158"/>
          </a:xfrm>
          <a:prstGeom prst="rect">
            <a:avLst/>
          </a:prstGeom>
        </p:spPr>
      </p:pic>
      <p:sp>
        <p:nvSpPr>
          <p:cNvPr id="2" name="TextBox 1">
            <a:extLst>
              <a:ext uri="{FF2B5EF4-FFF2-40B4-BE49-F238E27FC236}">
                <a16:creationId xmlns:a16="http://schemas.microsoft.com/office/drawing/2014/main" id="{C2CE945B-69FD-005A-6EAB-6A803BA34DAC}"/>
              </a:ext>
            </a:extLst>
          </p:cNvPr>
          <p:cNvSpPr txBox="1"/>
          <p:nvPr/>
        </p:nvSpPr>
        <p:spPr>
          <a:xfrm>
            <a:off x="690599" y="95534"/>
            <a:ext cx="10903165" cy="1727076"/>
          </a:xfrm>
          <a:prstGeom prst="rect">
            <a:avLst/>
          </a:prstGeom>
          <a:noFill/>
        </p:spPr>
        <p:txBody>
          <a:bodyPr wrap="square" rtlCol="0">
            <a:spAutoFit/>
          </a:bodyPr>
          <a:lstStyle/>
          <a:p>
            <a:pPr>
              <a:lnSpc>
                <a:spcPct val="107000"/>
              </a:lnSpc>
              <a:spcAft>
                <a:spcPts val="800"/>
              </a:spcAft>
            </a:pPr>
            <a:r>
              <a:rPr lang="en-GB" sz="1400" b="1">
                <a:effectLst/>
                <a:latin typeface="Calibri" panose="020F0502020204030204" pitchFamily="34" charset="0"/>
                <a:ea typeface="Calibri" panose="020F0502020204030204" pitchFamily="34" charset="0"/>
                <a:cs typeface="Times New Roman" panose="02020603050405020304" pitchFamily="18" charset="0"/>
              </a:rPr>
              <a:t>Lapwing </a:t>
            </a:r>
            <a:r>
              <a:rPr lang="en-GB" sz="1400" b="1" dirty="0">
                <a:effectLst/>
                <a:latin typeface="Calibri" panose="020F0502020204030204" pitchFamily="34" charset="0"/>
                <a:ea typeface="Calibri" panose="020F0502020204030204" pitchFamily="34" charset="0"/>
                <a:cs typeface="Times New Roman" panose="02020603050405020304" pitchFamily="18" charset="0"/>
              </a:rPr>
              <a:t>Class Termly Topic Tasks </a:t>
            </a:r>
          </a:p>
          <a:p>
            <a:pPr>
              <a:lnSpc>
                <a:spcPct val="107000"/>
              </a:lnSpc>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Follow your interests and choose two topic tasks to complete over the half term (four per term). You can complete them when it suits you best and bring them into school to share and celebrate with the class. How you present your project is up to you so be as creative as you can. For example, you could make models, draw, and write creatively; use technology; bake and cook; carry out interviews; take photographs or go on trips and visits to places of interest. We look forward to seeing your completed projects. </a:t>
            </a:r>
          </a:p>
          <a:p>
            <a:endParaRPr lang="en-GB" dirty="0"/>
          </a:p>
        </p:txBody>
      </p:sp>
    </p:spTree>
    <p:extLst>
      <p:ext uri="{BB962C8B-B14F-4D97-AF65-F5344CB8AC3E}">
        <p14:creationId xmlns:p14="http://schemas.microsoft.com/office/powerpoint/2010/main" val="1410971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300</Words>
  <Application>Microsoft Office PowerPoint</Application>
  <PresentationFormat>Widescreen</PresentationFormat>
  <Paragraphs>32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Teacher-00</dc:creator>
  <cp:lastModifiedBy>lucy brown</cp:lastModifiedBy>
  <cp:revision>6</cp:revision>
  <cp:lastPrinted>2018-12-19T08:43:16Z</cp:lastPrinted>
  <dcterms:created xsi:type="dcterms:W3CDTF">2018-12-18T08:37:41Z</dcterms:created>
  <dcterms:modified xsi:type="dcterms:W3CDTF">2025-01-22T13:29:39Z</dcterms:modified>
</cp:coreProperties>
</file>